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4" r:id="rId25"/>
    <p:sldId id="287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9" r:id="rId35"/>
    <p:sldId id="285" r:id="rId36"/>
    <p:sldId id="291" r:id="rId37"/>
    <p:sldId id="290" r:id="rId38"/>
    <p:sldId id="28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88F9-264B-4716-BE55-D900273CDC25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1132-E550-4624-8A1D-939003A4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7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88F9-264B-4716-BE55-D900273CDC25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1132-E550-4624-8A1D-939003A4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6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88F9-264B-4716-BE55-D900273CDC25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1132-E550-4624-8A1D-939003A4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4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88F9-264B-4716-BE55-D900273CDC25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1132-E550-4624-8A1D-939003A4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9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88F9-264B-4716-BE55-D900273CDC25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1132-E550-4624-8A1D-939003A4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0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88F9-264B-4716-BE55-D900273CDC25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1132-E550-4624-8A1D-939003A4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2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88F9-264B-4716-BE55-D900273CDC25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1132-E550-4624-8A1D-939003A4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9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88F9-264B-4716-BE55-D900273CDC25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1132-E550-4624-8A1D-939003A4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8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88F9-264B-4716-BE55-D900273CDC25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1132-E550-4624-8A1D-939003A4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8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88F9-264B-4716-BE55-D900273CDC25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1132-E550-4624-8A1D-939003A4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8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88F9-264B-4716-BE55-D900273CDC25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1132-E550-4624-8A1D-939003A4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4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A88F9-264B-4716-BE55-D900273CDC25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1132-E550-4624-8A1D-939003A4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0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pikenzielabs.com/Catalog/images/medium/LabsImages/RES10K_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477" y="5635021"/>
            <a:ext cx="1016402" cy="101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dspeedytek.com/wp-content/uploads/cap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195" y="4473305"/>
            <a:ext cx="1015024" cy="9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dn.sparkfun.com/assets/parts/9/0/00097-03-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41" y="4516794"/>
            <a:ext cx="911181" cy="91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572" y="708337"/>
            <a:ext cx="3653307" cy="1088735"/>
          </a:xfrm>
        </p:spPr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060619"/>
            <a:ext cx="9487437" cy="4082603"/>
          </a:xfrm>
        </p:spPr>
        <p:txBody>
          <a:bodyPr>
            <a:normAutofit/>
          </a:bodyPr>
          <a:lstStyle/>
          <a:p>
            <a:r>
              <a:rPr lang="en-US" dirty="0"/>
              <a:t>What is the difference between input and output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What would an if statement be used with (input or output)?</a:t>
            </a:r>
          </a:p>
          <a:p>
            <a:endParaRPr lang="en-US" dirty="0"/>
          </a:p>
          <a:p>
            <a:r>
              <a:rPr lang="en-US" dirty="0" smtClean="0"/>
              <a:t>If you are finished with your RGB LED Lab place it back in the LED box at the front of the class.</a:t>
            </a:r>
          </a:p>
          <a:p>
            <a:endParaRPr lang="en-US" dirty="0"/>
          </a:p>
          <a:p>
            <a:r>
              <a:rPr lang="en-US" dirty="0" smtClean="0"/>
              <a:t>You will also need to pick up ONE push button and ONE capacitor  and ONE 10k Ohm Resistor per team. Put them in your kit. </a:t>
            </a:r>
          </a:p>
        </p:txBody>
      </p:sp>
    </p:spTree>
    <p:extLst>
      <p:ext uri="{BB962C8B-B14F-4D97-AF65-F5344CB8AC3E}">
        <p14:creationId xmlns:p14="http://schemas.microsoft.com/office/powerpoint/2010/main" val="3860916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Your Push Button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87800" y="2247900"/>
            <a:ext cx="3886200" cy="284480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1100" y="25463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21100" y="42989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64400" y="42989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64400" y="25463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752304" y="2833352"/>
            <a:ext cx="23568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52304" y="4595611"/>
            <a:ext cx="23568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08361" y="2822313"/>
            <a:ext cx="15026" cy="5191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35014" y="4076442"/>
            <a:ext cx="15026" cy="5191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950040" y="3390565"/>
            <a:ext cx="446199" cy="707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44414" y="3341482"/>
            <a:ext cx="172613" cy="1486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42535" y="3959961"/>
            <a:ext cx="172613" cy="1486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79444" y="2777008"/>
            <a:ext cx="172613" cy="1486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88814" y="2778715"/>
            <a:ext cx="172613" cy="1486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90691" y="4521264"/>
            <a:ext cx="172613" cy="1486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15310" y="4521264"/>
            <a:ext cx="172613" cy="1486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Your Push Button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87800" y="2247900"/>
            <a:ext cx="3886200" cy="2844800"/>
          </a:xfrm>
          <a:prstGeom prst="rect">
            <a:avLst/>
          </a:prstGeom>
          <a:solidFill>
            <a:srgbClr val="0096FF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1100" y="25463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21100" y="42989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64400" y="42989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64400" y="25463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97500" y="1743671"/>
            <a:ext cx="105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SIDE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7500" y="5083771"/>
            <a:ext cx="105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SIDE 2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3898900" y="2546350"/>
            <a:ext cx="584200" cy="50165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898900" y="4298950"/>
            <a:ext cx="584200" cy="50165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Your Push Button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87800" y="2247900"/>
            <a:ext cx="3886200" cy="2844800"/>
          </a:xfrm>
          <a:prstGeom prst="rect">
            <a:avLst/>
          </a:prstGeom>
          <a:solidFill>
            <a:srgbClr val="0096FF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1100" y="25463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21100" y="42989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64400" y="42989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64400" y="25463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97500" y="1743671"/>
            <a:ext cx="105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SIDE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7500" y="5083771"/>
            <a:ext cx="105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SIDE 2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3898900" y="2546350"/>
            <a:ext cx="584200" cy="50165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416800" y="4298950"/>
            <a:ext cx="584200" cy="50165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9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Your Push Button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87800" y="2247900"/>
            <a:ext cx="3886200" cy="2844800"/>
          </a:xfrm>
          <a:prstGeom prst="rect">
            <a:avLst/>
          </a:prstGeom>
          <a:solidFill>
            <a:srgbClr val="0096FF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1100" y="25463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21100" y="42989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64400" y="42989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64400" y="25463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97500" y="1743671"/>
            <a:ext cx="105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SIDE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7500" y="5083771"/>
            <a:ext cx="105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SIDE 2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7442200" y="2546350"/>
            <a:ext cx="584200" cy="50165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898900" y="4298950"/>
            <a:ext cx="584200" cy="50165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Your Push Button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87800" y="2247900"/>
            <a:ext cx="3886200" cy="2844800"/>
          </a:xfrm>
          <a:prstGeom prst="rect">
            <a:avLst/>
          </a:prstGeom>
          <a:solidFill>
            <a:srgbClr val="0096FF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1100" y="25463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21100" y="42989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64400" y="42989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64400" y="25463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97500" y="1743671"/>
            <a:ext cx="105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SIDE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7500" y="5083771"/>
            <a:ext cx="105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SIDE 2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7442200" y="2546350"/>
            <a:ext cx="584200" cy="50165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442200" y="4298950"/>
            <a:ext cx="584200" cy="50165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Your Push Button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87800" y="2247900"/>
            <a:ext cx="3886200" cy="2844800"/>
          </a:xfrm>
          <a:prstGeom prst="rect">
            <a:avLst/>
          </a:prstGeom>
          <a:solidFill>
            <a:srgbClr val="0096FF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1100" y="25463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21100" y="42989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64400" y="42989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64400" y="25463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97500" y="1743671"/>
            <a:ext cx="105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SIDE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7500" y="5083771"/>
            <a:ext cx="105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SIDE 2</a:t>
            </a:r>
          </a:p>
        </p:txBody>
      </p:sp>
      <p:sp>
        <p:nvSpPr>
          <p:cNvPr id="12" name="Cross 11"/>
          <p:cNvSpPr/>
          <p:nvPr/>
        </p:nvSpPr>
        <p:spPr>
          <a:xfrm rot="2670426">
            <a:off x="3833983" y="2527301"/>
            <a:ext cx="609600" cy="571500"/>
          </a:xfrm>
          <a:prstGeom prst="plus">
            <a:avLst>
              <a:gd name="adj" fmla="val 3888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ross 12"/>
          <p:cNvSpPr/>
          <p:nvPr/>
        </p:nvSpPr>
        <p:spPr>
          <a:xfrm rot="2670426">
            <a:off x="7418217" y="2527301"/>
            <a:ext cx="609600" cy="571500"/>
          </a:xfrm>
          <a:prstGeom prst="plus">
            <a:avLst>
              <a:gd name="adj" fmla="val 3888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Your Push Button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87800" y="2247900"/>
            <a:ext cx="3886200" cy="2844800"/>
          </a:xfrm>
          <a:prstGeom prst="rect">
            <a:avLst/>
          </a:prstGeom>
          <a:solidFill>
            <a:srgbClr val="0096FF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1100" y="25463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21100" y="42989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64400" y="42989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64400" y="2546350"/>
            <a:ext cx="8763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97500" y="1743671"/>
            <a:ext cx="105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SIDE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7500" y="5083771"/>
            <a:ext cx="105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SIDE 2</a:t>
            </a:r>
          </a:p>
        </p:txBody>
      </p:sp>
      <p:sp>
        <p:nvSpPr>
          <p:cNvPr id="12" name="Cross 11"/>
          <p:cNvSpPr/>
          <p:nvPr/>
        </p:nvSpPr>
        <p:spPr>
          <a:xfrm rot="2670426">
            <a:off x="3833981" y="4267202"/>
            <a:ext cx="609600" cy="571500"/>
          </a:xfrm>
          <a:prstGeom prst="plus">
            <a:avLst>
              <a:gd name="adj" fmla="val 3888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ross 12"/>
          <p:cNvSpPr/>
          <p:nvPr/>
        </p:nvSpPr>
        <p:spPr>
          <a:xfrm rot="2670426">
            <a:off x="7418219" y="4267202"/>
            <a:ext cx="609600" cy="571500"/>
          </a:xfrm>
          <a:prstGeom prst="plus">
            <a:avLst>
              <a:gd name="adj" fmla="val 3888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Electronic component that </a:t>
            </a:r>
            <a:r>
              <a:rPr lang="en-US" b="1" dirty="0" smtClean="0"/>
              <a:t>holds electrical charge</a:t>
            </a:r>
            <a:endParaRPr lang="en-US" dirty="0" smtClean="0"/>
          </a:p>
          <a:p>
            <a:pPr lvl="1"/>
            <a:r>
              <a:rPr lang="en-US" dirty="0" smtClean="0"/>
              <a:t>Kind of like a battery</a:t>
            </a:r>
          </a:p>
          <a:p>
            <a:endParaRPr lang="en-US" dirty="0"/>
          </a:p>
          <a:p>
            <a:r>
              <a:rPr lang="en-US" dirty="0" smtClean="0"/>
              <a:t>Consists of two metal plates that trap electrons between them, discharging them after it becomes “full”</a:t>
            </a:r>
          </a:p>
          <a:p>
            <a:endParaRPr lang="en-US" dirty="0"/>
          </a:p>
          <a:p>
            <a:r>
              <a:rPr lang="en-US" b="1" dirty="0" smtClean="0"/>
              <a:t>Capacitance </a:t>
            </a:r>
            <a:r>
              <a:rPr lang="en-US" dirty="0" smtClean="0">
                <a:sym typeface="Wingdings"/>
              </a:rPr>
              <a:t> measure of how much charge a capacitor can store before discharging</a:t>
            </a:r>
          </a:p>
          <a:p>
            <a:pPr lvl="1"/>
            <a:r>
              <a:rPr lang="en-US" dirty="0" smtClean="0">
                <a:sym typeface="Wingdings"/>
              </a:rPr>
              <a:t>Measure in </a:t>
            </a:r>
            <a:r>
              <a:rPr lang="en-US" b="1" dirty="0" smtClean="0">
                <a:sym typeface="Wingdings"/>
              </a:rPr>
              <a:t>farads (F)</a:t>
            </a:r>
            <a:r>
              <a:rPr lang="en-US" dirty="0" smtClean="0">
                <a:sym typeface="Wingdings"/>
              </a:rPr>
              <a:t> </a:t>
            </a:r>
          </a:p>
          <a:p>
            <a:pPr lvl="2"/>
            <a:r>
              <a:rPr lang="en-US" dirty="0" smtClean="0">
                <a:sym typeface="Wingdings"/>
              </a:rPr>
              <a:t>One farad is HUGE, so most capacitors will come in </a:t>
            </a:r>
            <a:r>
              <a:rPr lang="en-US" dirty="0" err="1" smtClean="0">
                <a:sym typeface="Wingdings"/>
              </a:rPr>
              <a:t>nF</a:t>
            </a:r>
            <a:r>
              <a:rPr lang="en-US" dirty="0" smtClean="0">
                <a:sym typeface="Wingdings"/>
              </a:rPr>
              <a:t> or </a:t>
            </a:r>
            <a:r>
              <a:rPr lang="en-US" dirty="0" err="1" smtClean="0">
                <a:sym typeface="Wingdings"/>
              </a:rPr>
              <a:t>μF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Capacitors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Ceramic</a:t>
            </a:r>
          </a:p>
          <a:p>
            <a:pPr lvl="1"/>
            <a:r>
              <a:rPr lang="en-US" dirty="0" smtClean="0"/>
              <a:t>Small amounts of charge</a:t>
            </a:r>
          </a:p>
          <a:p>
            <a:pPr lvl="2"/>
            <a:r>
              <a:rPr lang="en-US" dirty="0" smtClean="0"/>
              <a:t>Charge and discharge quickly</a:t>
            </a:r>
          </a:p>
          <a:p>
            <a:pPr lvl="1"/>
            <a:r>
              <a:rPr lang="en-US" dirty="0" smtClean="0"/>
              <a:t>Not polarized</a:t>
            </a:r>
          </a:p>
          <a:p>
            <a:pPr lvl="1"/>
            <a:r>
              <a:rPr lang="en-US" dirty="0" smtClean="0"/>
              <a:t>High frequency circuits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Electrolytic (Aluminum)</a:t>
            </a:r>
          </a:p>
          <a:p>
            <a:pPr lvl="1"/>
            <a:r>
              <a:rPr lang="en-US" dirty="0" smtClean="0"/>
              <a:t>Can hold large charges</a:t>
            </a:r>
          </a:p>
          <a:p>
            <a:pPr lvl="1"/>
            <a:r>
              <a:rPr lang="en-US" dirty="0" smtClean="0"/>
              <a:t>Polarized (have a </a:t>
            </a:r>
            <a:r>
              <a:rPr lang="en-US" dirty="0" err="1" smtClean="0"/>
              <a:t>pos</a:t>
            </a:r>
            <a:r>
              <a:rPr lang="en-US" dirty="0" smtClean="0"/>
              <a:t> (+) and </a:t>
            </a:r>
            <a:r>
              <a:rPr lang="en-US" dirty="0" err="1" smtClean="0"/>
              <a:t>neg</a:t>
            </a:r>
            <a:r>
              <a:rPr lang="en-US" dirty="0" smtClean="0"/>
              <a:t> (-) side)</a:t>
            </a:r>
          </a:p>
          <a:p>
            <a:pPr lvl="1"/>
            <a:r>
              <a:rPr lang="en-US" dirty="0" smtClean="0"/>
              <a:t>Noise filters</a:t>
            </a:r>
            <a:endParaRPr lang="en-US" dirty="0"/>
          </a:p>
        </p:txBody>
      </p:sp>
      <p:pic>
        <p:nvPicPr>
          <p:cNvPr id="4" name="Picture 3" descr="capacitor_nonpolarized_schemati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28" y="1312640"/>
            <a:ext cx="1230235" cy="1141302"/>
          </a:xfrm>
          <a:prstGeom prst="rect">
            <a:avLst/>
          </a:prstGeom>
        </p:spPr>
      </p:pic>
      <p:pic>
        <p:nvPicPr>
          <p:cNvPr id="5" name="Picture 4" descr="ceramic-hivol-ca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74" y="1721640"/>
            <a:ext cx="1909926" cy="1909926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30" y="4565011"/>
            <a:ext cx="2113632" cy="730365"/>
          </a:xfrm>
          <a:prstGeom prst="rect">
            <a:avLst/>
          </a:prstGeom>
        </p:spPr>
      </p:pic>
      <p:pic>
        <p:nvPicPr>
          <p:cNvPr id="7" name="Picture 6" descr="electrolyticcap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960" y="4651442"/>
            <a:ext cx="1909926" cy="191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 circuit with a switch, an LED, and a capacitor</a:t>
            </a:r>
          </a:p>
          <a:p>
            <a:endParaRPr lang="en-US" dirty="0"/>
          </a:p>
          <a:p>
            <a:r>
              <a:rPr lang="en-US" dirty="0" smtClean="0"/>
              <a:t>Write a program that will turn on the LED for half a second whenever the button is pressed</a:t>
            </a:r>
          </a:p>
          <a:p>
            <a:endParaRPr lang="en-US" dirty="0"/>
          </a:p>
          <a:p>
            <a:r>
              <a:rPr lang="en-US" dirty="0" smtClean="0"/>
              <a:t>Working on this circuit today and tomorrow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Year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20473"/>
            <a:ext cx="11071770" cy="28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47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Tomorrow: The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Check to see if the button has been pressed.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If the button has been pressed, turn on the LED for half a second, then turn if off.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If the button has not been pressed, do nothing.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Repeat indefinitely.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1" y="187328"/>
            <a:ext cx="5264285" cy="6574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6005" y="187329"/>
            <a:ext cx="3169879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Materials:</a:t>
            </a:r>
          </a:p>
          <a:p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560-Ohm resistor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LED (any color)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100nF capacitor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10 K-Ohm resistor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Push-button switch</a:t>
            </a:r>
          </a:p>
          <a:p>
            <a:pPr marL="285750" indent="-285750">
              <a:buFont typeface="Arial"/>
              <a:buChar char="•"/>
            </a:pPr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 err="1"/>
              <a:t>Arduino</a:t>
            </a:r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USB cable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Jumper wire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Breadboard</a:t>
            </a:r>
          </a:p>
          <a:p>
            <a:pPr marL="285750" indent="-285750">
              <a:buFont typeface="Arial"/>
              <a:buChar char="•"/>
            </a:pPr>
            <a:endParaRPr lang="en-US" sz="2200" dirty="0"/>
          </a:p>
          <a:p>
            <a:pPr marL="285750" indent="-285750">
              <a:buFont typeface="Arial"/>
              <a:buChar char="•"/>
            </a:pP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DO NOT PLUG IN YOUR ARDUINO UNTIL I’VE CHECKED YOUR CIRCUIT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859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are switches and if conditions related?</a:t>
            </a:r>
          </a:p>
        </p:txBody>
      </p:sp>
    </p:spTree>
    <p:extLst>
      <p:ext uri="{BB962C8B-B14F-4D97-AF65-F5344CB8AC3E}">
        <p14:creationId xmlns:p14="http://schemas.microsoft.com/office/powerpoint/2010/main" val="3311576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Conditional Statements</a:t>
            </a:r>
          </a:p>
          <a:p>
            <a:endParaRPr lang="en-US" dirty="0"/>
          </a:p>
          <a:p>
            <a:r>
              <a:rPr lang="en-US" dirty="0" smtClean="0"/>
              <a:t>Comparators</a:t>
            </a:r>
          </a:p>
          <a:p>
            <a:endParaRPr lang="en-US" dirty="0"/>
          </a:p>
          <a:p>
            <a:r>
              <a:rPr lang="en-US" dirty="0" smtClean="0"/>
              <a:t>Booleans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Project #4 -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1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to see IF something is true or false</a:t>
            </a:r>
          </a:p>
          <a:p>
            <a:endParaRPr lang="en-US" dirty="0"/>
          </a:p>
          <a:p>
            <a:r>
              <a:rPr lang="en-US" dirty="0" smtClean="0"/>
              <a:t>Execute different lines of code based on the answer</a:t>
            </a:r>
          </a:p>
          <a:p>
            <a:endParaRPr lang="en-US" dirty="0"/>
          </a:p>
          <a:p>
            <a:r>
              <a:rPr lang="en-US" dirty="0" smtClean="0"/>
              <a:t>IF this is true, do this</a:t>
            </a:r>
          </a:p>
          <a:p>
            <a:r>
              <a:rPr lang="en-US" dirty="0" smtClean="0"/>
              <a:t>IF this is not true, do something else</a:t>
            </a:r>
          </a:p>
          <a:p>
            <a:endParaRPr lang="en-US" dirty="0"/>
          </a:p>
          <a:p>
            <a:r>
              <a:rPr lang="en-US" dirty="0" smtClean="0"/>
              <a:t>Based on either COMPARISON or BOOLEAN 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187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– IF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9023" y="1657272"/>
            <a:ext cx="3472354" cy="433355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 smtClean="0">
                <a:latin typeface="Courier"/>
                <a:cs typeface="Courier"/>
              </a:rPr>
              <a:t>if (condition) </a:t>
            </a:r>
          </a:p>
          <a:p>
            <a:pPr marL="114300" indent="0">
              <a:buNone/>
            </a:pPr>
            <a:r>
              <a:rPr lang="en-US" b="1" dirty="0" smtClean="0">
                <a:latin typeface="Courier"/>
                <a:cs typeface="Courier"/>
              </a:rPr>
              <a:t>{</a:t>
            </a:r>
          </a:p>
          <a:p>
            <a:pPr marL="114300" indent="0">
              <a:buNone/>
            </a:pPr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statements;</a:t>
            </a:r>
          </a:p>
          <a:p>
            <a:pPr marL="114300" indent="0">
              <a:buNone/>
            </a:pPr>
            <a:r>
              <a:rPr lang="en-US" b="1" dirty="0" smtClean="0">
                <a:latin typeface="Courier"/>
                <a:cs typeface="Courier"/>
              </a:rPr>
              <a:t>} </a:t>
            </a:r>
          </a:p>
          <a:p>
            <a:pPr marL="114300" indent="0">
              <a:buNone/>
            </a:pPr>
            <a:r>
              <a:rPr lang="en-US" b="1" dirty="0" smtClean="0">
                <a:latin typeface="Courier"/>
                <a:cs typeface="Courier"/>
              </a:rPr>
              <a:t>else </a:t>
            </a:r>
          </a:p>
          <a:p>
            <a:pPr marL="114300" indent="0">
              <a:buNone/>
            </a:pPr>
            <a:r>
              <a:rPr lang="en-US" b="1" dirty="0" smtClean="0">
                <a:latin typeface="Courier"/>
                <a:cs typeface="Courier"/>
              </a:rPr>
              <a:t>{</a:t>
            </a:r>
          </a:p>
          <a:p>
            <a:pPr marL="114300" indent="0">
              <a:buNone/>
            </a:pPr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statements;</a:t>
            </a:r>
          </a:p>
          <a:p>
            <a:pPr marL="114300" indent="0">
              <a:buNone/>
            </a:pPr>
            <a:r>
              <a:rPr lang="en-US" b="1" dirty="0" smtClean="0">
                <a:latin typeface="Courier"/>
                <a:cs typeface="Courier"/>
              </a:rPr>
              <a:t>}</a:t>
            </a:r>
          </a:p>
          <a:p>
            <a:pPr marL="114300" indent="0">
              <a:buNone/>
            </a:pPr>
            <a:endParaRPr lang="en-US" b="1" dirty="0">
              <a:latin typeface="Courier"/>
              <a:cs typeface="Courier"/>
            </a:endParaRPr>
          </a:p>
          <a:p>
            <a:pPr marL="114300" indent="0">
              <a:buNone/>
            </a:pPr>
            <a:endParaRPr lang="en-US" b="1" dirty="0" smtClean="0">
              <a:latin typeface="Courier"/>
              <a:cs typeface="Courier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07410" y="3175140"/>
            <a:ext cx="3472354" cy="316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>
                <a:latin typeface="+mj-lt"/>
                <a:cs typeface="Courier"/>
              </a:rPr>
              <a:t>***Additional conditions can be included with the “else if” statement</a:t>
            </a:r>
          </a:p>
          <a:p>
            <a:pPr marL="114300" indent="0">
              <a:buNone/>
            </a:pPr>
            <a:endParaRPr lang="en-US" dirty="0">
              <a:latin typeface="+mj-lt"/>
              <a:cs typeface="Courier"/>
            </a:endParaRPr>
          </a:p>
          <a:p>
            <a:pPr marL="114300" indent="0">
              <a:buNone/>
            </a:pPr>
            <a:r>
              <a:rPr lang="en-US" dirty="0">
                <a:latin typeface="+mj-lt"/>
                <a:cs typeface="Courier"/>
              </a:rPr>
              <a:t>if (condition) { }</a:t>
            </a:r>
          </a:p>
          <a:p>
            <a:pPr marL="114300" indent="0">
              <a:buNone/>
            </a:pPr>
            <a:r>
              <a:rPr lang="en-US" dirty="0">
                <a:latin typeface="+mj-lt"/>
                <a:cs typeface="Courier"/>
              </a:rPr>
              <a:t>else if (condition) { }</a:t>
            </a:r>
          </a:p>
          <a:p>
            <a:pPr marL="114300" indent="0">
              <a:buNone/>
            </a:pPr>
            <a:r>
              <a:rPr lang="en-US" dirty="0">
                <a:latin typeface="+mj-lt"/>
                <a:cs typeface="Courier"/>
              </a:rPr>
              <a:t>else { }</a:t>
            </a:r>
          </a:p>
          <a:p>
            <a:pPr marL="114300" indent="0">
              <a:buNone/>
            </a:pPr>
            <a:endParaRPr lang="en-US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318483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Comparators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775" y="1443933"/>
            <a:ext cx="7662864" cy="4966253"/>
          </a:xfrm>
        </p:spPr>
        <p:txBody>
          <a:bodyPr>
            <a:normAutofit/>
          </a:bodyPr>
          <a:lstStyle/>
          <a:p>
            <a:r>
              <a:rPr lang="en-US" sz="2400" dirty="0"/>
              <a:t>Less than (&lt;)</a:t>
            </a:r>
          </a:p>
          <a:p>
            <a:r>
              <a:rPr lang="en-US" sz="2400" dirty="0"/>
              <a:t>Greater than (&gt;)</a:t>
            </a:r>
          </a:p>
          <a:p>
            <a:r>
              <a:rPr lang="en-US" sz="2400" dirty="0"/>
              <a:t>Less than or equal to (&lt;=)</a:t>
            </a:r>
          </a:p>
          <a:p>
            <a:r>
              <a:rPr lang="en-US" sz="2400" dirty="0"/>
              <a:t>Greater than or equal to (&gt;=)</a:t>
            </a:r>
          </a:p>
          <a:p>
            <a:r>
              <a:rPr lang="en-US" sz="2400" dirty="0"/>
              <a:t>Equal to (==)</a:t>
            </a:r>
          </a:p>
          <a:p>
            <a:r>
              <a:rPr lang="en-US" sz="2400" dirty="0"/>
              <a:t>Not equal to (!=)</a:t>
            </a:r>
          </a:p>
          <a:p>
            <a:endParaRPr lang="en-US" sz="2400" dirty="0"/>
          </a:p>
          <a:p>
            <a:r>
              <a:rPr lang="en-US" sz="2400" dirty="0"/>
              <a:t>Logic statement returns a </a:t>
            </a:r>
            <a:r>
              <a:rPr lang="en-US" sz="2400" b="1" dirty="0"/>
              <a:t>TRUE</a:t>
            </a:r>
            <a:r>
              <a:rPr lang="en-US" sz="2400" dirty="0"/>
              <a:t> or a </a:t>
            </a:r>
            <a:r>
              <a:rPr lang="en-US" sz="2400" b="1" dirty="0"/>
              <a:t>FALSE</a:t>
            </a:r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5599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336" y="1768864"/>
            <a:ext cx="7662864" cy="391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x = 5		y = 4		z = 7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	</a:t>
            </a:r>
          </a:p>
          <a:p>
            <a:pPr marL="0" indent="0">
              <a:buNone/>
            </a:pPr>
            <a:r>
              <a:rPr lang="en-US" sz="2400" dirty="0"/>
              <a:t>		x &gt; y </a:t>
            </a:r>
            <a:r>
              <a:rPr lang="en-US" sz="2400" dirty="0">
                <a:sym typeface="Wingdings"/>
              </a:rPr>
              <a:t> </a:t>
            </a:r>
            <a:r>
              <a:rPr lang="en-US" sz="2400" i="1" dirty="0">
                <a:sym typeface="Wingdings"/>
              </a:rPr>
              <a:t>true</a:t>
            </a:r>
          </a:p>
          <a:p>
            <a:pPr marL="0" indent="0">
              <a:buNone/>
            </a:pPr>
            <a:r>
              <a:rPr lang="en-US" sz="2400" dirty="0">
                <a:sym typeface="Wingdings"/>
              </a:rPr>
              <a:t>		z == y  </a:t>
            </a:r>
            <a:r>
              <a:rPr lang="en-US" sz="2400" i="1" dirty="0">
                <a:sym typeface="Wingdings"/>
              </a:rPr>
              <a:t>false</a:t>
            </a:r>
          </a:p>
          <a:p>
            <a:pPr marL="0" indent="0">
              <a:buNone/>
            </a:pPr>
            <a:r>
              <a:rPr lang="en-US" sz="2400" dirty="0">
                <a:sym typeface="Wingdings"/>
              </a:rPr>
              <a:t>		x + z &gt; 11  </a:t>
            </a:r>
            <a:r>
              <a:rPr lang="en-US" sz="2400" i="1" dirty="0">
                <a:sym typeface="Wingdings"/>
              </a:rPr>
              <a:t>true</a:t>
            </a:r>
            <a:endParaRPr lang="en-US" sz="2400" dirty="0">
              <a:sym typeface="Wingdings"/>
            </a:endParaRPr>
          </a:p>
          <a:p>
            <a:pPr marL="0" indent="0">
              <a:buNone/>
            </a:pPr>
            <a:r>
              <a:rPr lang="en-US" sz="2400" dirty="0">
                <a:sym typeface="Wingdings"/>
              </a:rPr>
              <a:t>		x + y != z + 2  </a:t>
            </a:r>
            <a:r>
              <a:rPr lang="en-US" sz="2400" i="1" dirty="0">
                <a:sym typeface="Wingdings"/>
              </a:rPr>
              <a:t>false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5531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Exists in one of two states</a:t>
            </a:r>
          </a:p>
          <a:p>
            <a:pPr lvl="1"/>
            <a:r>
              <a:rPr lang="en-US" dirty="0" smtClean="0"/>
              <a:t>TRUE or FALSE</a:t>
            </a:r>
          </a:p>
          <a:p>
            <a:pPr lvl="1"/>
            <a:r>
              <a:rPr lang="en-US" dirty="0" smtClean="0"/>
              <a:t>HIGH or LOW</a:t>
            </a:r>
          </a:p>
          <a:p>
            <a:pPr lvl="1"/>
            <a:r>
              <a:rPr lang="en-US" dirty="0" smtClean="0"/>
              <a:t>1 or 0</a:t>
            </a:r>
          </a:p>
          <a:p>
            <a:endParaRPr lang="en-US" dirty="0"/>
          </a:p>
          <a:p>
            <a:r>
              <a:rPr lang="en-US" dirty="0" smtClean="0"/>
              <a:t>Used often with microcontrollers</a:t>
            </a:r>
          </a:p>
          <a:p>
            <a:r>
              <a:rPr lang="en-US" dirty="0" smtClean="0"/>
              <a:t>If this pin is HIGH, do this</a:t>
            </a:r>
          </a:p>
          <a:p>
            <a:r>
              <a:rPr lang="en-US" dirty="0" smtClean="0"/>
              <a:t>If this pin is LOW, do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12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digitalRead</a:t>
            </a:r>
            <a:r>
              <a:rPr lang="en-US" dirty="0" smtClean="0"/>
              <a:t>(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Function used to read a digital input pin as HIGH or LOW</a:t>
            </a:r>
          </a:p>
          <a:p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Syntax:</a:t>
            </a:r>
          </a:p>
          <a:p>
            <a:pPr marL="114300" indent="0">
              <a:buNone/>
            </a:pPr>
            <a:r>
              <a:rPr lang="en-US" sz="2400" dirty="0"/>
              <a:t>	</a:t>
            </a:r>
            <a:r>
              <a:rPr lang="en-US" sz="2400" dirty="0" err="1">
                <a:latin typeface="Courier"/>
                <a:cs typeface="Courier"/>
              </a:rPr>
              <a:t>digitalRead</a:t>
            </a:r>
            <a:r>
              <a:rPr lang="en-US" sz="2400" dirty="0">
                <a:latin typeface="Courier"/>
                <a:cs typeface="Courier"/>
              </a:rPr>
              <a:t>(</a:t>
            </a:r>
            <a:r>
              <a:rPr lang="en-US" sz="2400" b="1" dirty="0">
                <a:latin typeface="Courier"/>
                <a:cs typeface="Courier"/>
              </a:rPr>
              <a:t>pin#</a:t>
            </a:r>
            <a:r>
              <a:rPr lang="en-US" sz="2400" dirty="0">
                <a:latin typeface="Courier"/>
                <a:cs typeface="Courier"/>
              </a:rPr>
              <a:t>);</a:t>
            </a:r>
            <a:r>
              <a:rPr lang="en-US" sz="2400" dirty="0"/>
              <a:t> </a:t>
            </a:r>
          </a:p>
          <a:p>
            <a:pPr marL="11430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Return: </a:t>
            </a:r>
          </a:p>
          <a:p>
            <a:pPr marL="114300" indent="0">
              <a:buNone/>
            </a:pPr>
            <a:r>
              <a:rPr lang="en-US" sz="2400" dirty="0"/>
              <a:t>	</a:t>
            </a:r>
            <a:r>
              <a:rPr lang="en-US" sz="2400" b="1" dirty="0">
                <a:latin typeface="Courier"/>
                <a:cs typeface="Courier"/>
              </a:rPr>
              <a:t>HIGH</a:t>
            </a:r>
            <a:r>
              <a:rPr lang="en-US" sz="2400" dirty="0"/>
              <a:t> or </a:t>
            </a:r>
            <a:r>
              <a:rPr lang="en-US" sz="2400" b="1" dirty="0">
                <a:latin typeface="Courier"/>
                <a:cs typeface="Courier"/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120139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572" y="708337"/>
            <a:ext cx="3653307" cy="1088735"/>
          </a:xfrm>
        </p:spPr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060619"/>
            <a:ext cx="9487437" cy="4082603"/>
          </a:xfrm>
        </p:spPr>
        <p:txBody>
          <a:bodyPr>
            <a:normAutofit/>
          </a:bodyPr>
          <a:lstStyle/>
          <a:p>
            <a:r>
              <a:rPr lang="en-US" dirty="0"/>
              <a:t>What is the difference between input and output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Input senses information given to the circuit, output gives information/voltage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What would an if statement be used with (input or output</a:t>
            </a:r>
            <a:r>
              <a:rPr lang="en-US" dirty="0" smtClean="0"/>
              <a:t>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34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IF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b="1" dirty="0" smtClean="0">
                <a:latin typeface="Courier"/>
                <a:cs typeface="Courier"/>
              </a:rPr>
              <a:t>void setup( ) {</a:t>
            </a:r>
          </a:p>
          <a:p>
            <a:pPr marL="114300" indent="0">
              <a:buNone/>
            </a:pPr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pinMode</a:t>
            </a:r>
            <a:r>
              <a:rPr lang="en-US" b="1" dirty="0" smtClean="0">
                <a:latin typeface="Courier"/>
                <a:cs typeface="Courier"/>
              </a:rPr>
              <a:t>(3, OUTPUT);</a:t>
            </a:r>
          </a:p>
          <a:p>
            <a:pPr marL="114300" indent="0">
              <a:buNone/>
            </a:pPr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pinMode</a:t>
            </a:r>
            <a:r>
              <a:rPr lang="en-US" b="1" dirty="0" smtClean="0">
                <a:latin typeface="Courier"/>
                <a:cs typeface="Courier"/>
              </a:rPr>
              <a:t>(4, INPUT);</a:t>
            </a:r>
          </a:p>
          <a:p>
            <a:pPr marL="114300" indent="0">
              <a:buNone/>
            </a:pPr>
            <a:r>
              <a:rPr lang="en-US" b="1" dirty="0" smtClean="0">
                <a:latin typeface="Courier"/>
                <a:cs typeface="Courier"/>
              </a:rPr>
              <a:t>}</a:t>
            </a:r>
          </a:p>
          <a:p>
            <a:pPr marL="114300" indent="0">
              <a:buNone/>
            </a:pPr>
            <a:r>
              <a:rPr lang="en-US" b="1" dirty="0" smtClean="0">
                <a:latin typeface="Courier"/>
                <a:cs typeface="Courier"/>
              </a:rPr>
              <a:t>void loop( ) {</a:t>
            </a:r>
          </a:p>
          <a:p>
            <a:pPr marL="114300" indent="0">
              <a:buNone/>
            </a:pPr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if (</a:t>
            </a:r>
            <a:r>
              <a:rPr lang="en-US" b="1" dirty="0" err="1" smtClean="0">
                <a:latin typeface="Courier"/>
                <a:cs typeface="Courier"/>
              </a:rPr>
              <a:t>digitalRead</a:t>
            </a:r>
            <a:r>
              <a:rPr lang="en-US" b="1" dirty="0" smtClean="0">
                <a:latin typeface="Courier"/>
                <a:cs typeface="Courier"/>
              </a:rPr>
              <a:t>(4) == HIGH) {</a:t>
            </a:r>
          </a:p>
          <a:p>
            <a:pPr marL="114300" indent="0">
              <a:buNone/>
            </a:pPr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digitalWrite</a:t>
            </a:r>
            <a:r>
              <a:rPr lang="en-US" b="1" dirty="0" smtClean="0">
                <a:latin typeface="Courier"/>
                <a:cs typeface="Courier"/>
              </a:rPr>
              <a:t>(3, HIGH);</a:t>
            </a:r>
          </a:p>
          <a:p>
            <a:pPr marL="114300" indent="0">
              <a:buNone/>
            </a:pPr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} else {</a:t>
            </a:r>
          </a:p>
          <a:p>
            <a:pPr marL="114300" indent="0">
              <a:buNone/>
            </a:pPr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digitalWrite</a:t>
            </a:r>
            <a:r>
              <a:rPr lang="en-US" b="1" dirty="0" smtClean="0">
                <a:latin typeface="Courier"/>
                <a:cs typeface="Courier"/>
              </a:rPr>
              <a:t>(3, LOW);</a:t>
            </a:r>
          </a:p>
          <a:p>
            <a:pPr marL="114300" indent="0">
              <a:buNone/>
            </a:pPr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}</a:t>
            </a:r>
          </a:p>
          <a:p>
            <a:pPr marL="114300" indent="0">
              <a:buNone/>
            </a:pPr>
            <a:r>
              <a:rPr lang="en-US" b="1" dirty="0">
                <a:latin typeface="Courier"/>
                <a:cs typeface="Courier"/>
              </a:rPr>
              <a:t>}</a:t>
            </a:r>
            <a:endParaRPr lang="en-US" b="1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41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#define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#define </a:t>
            </a:r>
            <a:r>
              <a:rPr lang="en-US" dirty="0" err="1" smtClean="0"/>
              <a:t>RedLED</a:t>
            </a:r>
            <a:r>
              <a:rPr lang="en-US" dirty="0" smtClean="0"/>
              <a:t>  13</a:t>
            </a:r>
          </a:p>
          <a:p>
            <a:r>
              <a:rPr lang="en-US" dirty="0" smtClean="0"/>
              <a:t>#define </a:t>
            </a:r>
            <a:r>
              <a:rPr lang="en-US" dirty="0" err="1" smtClean="0"/>
              <a:t>BlueLED</a:t>
            </a:r>
            <a:r>
              <a:rPr lang="en-US" dirty="0" smtClean="0"/>
              <a:t>  12</a:t>
            </a:r>
          </a:p>
          <a:p>
            <a:endParaRPr lang="en-US" dirty="0"/>
          </a:p>
          <a:p>
            <a:r>
              <a:rPr lang="en-US" dirty="0" smtClean="0"/>
              <a:t>Place this above void setup () to declare your variables </a:t>
            </a:r>
          </a:p>
        </p:txBody>
      </p:sp>
    </p:spTree>
    <p:extLst>
      <p:ext uri="{BB962C8B-B14F-4D97-AF65-F5344CB8AC3E}">
        <p14:creationId xmlns:p14="http://schemas.microsoft.com/office/powerpoint/2010/main" val="476834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1" y="187328"/>
            <a:ext cx="5264285" cy="6574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2345" y="187328"/>
            <a:ext cx="3169879" cy="6709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Algorithm:</a:t>
            </a:r>
          </a:p>
          <a:p>
            <a:endParaRPr lang="en-US" sz="2400" dirty="0"/>
          </a:p>
          <a:p>
            <a:pPr marL="571500" indent="-457200">
              <a:buFont typeface="+mj-lt"/>
              <a:buAutoNum type="arabicPeriod"/>
            </a:pPr>
            <a:r>
              <a:rPr lang="en-US" sz="2300" dirty="0"/>
              <a:t>Check to see if the button has been pressed.</a:t>
            </a:r>
          </a:p>
          <a:p>
            <a:pPr marL="571500" indent="-457200">
              <a:buFont typeface="+mj-lt"/>
              <a:buAutoNum type="arabicPeriod"/>
            </a:pPr>
            <a:endParaRPr lang="en-US" sz="2300" dirty="0"/>
          </a:p>
          <a:p>
            <a:pPr marL="571500" indent="-457200">
              <a:buFont typeface="+mj-lt"/>
              <a:buAutoNum type="arabicPeriod"/>
            </a:pPr>
            <a:r>
              <a:rPr lang="en-US" sz="2300" dirty="0"/>
              <a:t>If the button has been pressed, turn on the LED for half a second, then turn if off.</a:t>
            </a:r>
          </a:p>
          <a:p>
            <a:pPr marL="571500" indent="-457200">
              <a:buFont typeface="+mj-lt"/>
              <a:buAutoNum type="arabicPeriod"/>
            </a:pPr>
            <a:endParaRPr lang="en-US" sz="2300" dirty="0"/>
          </a:p>
          <a:p>
            <a:pPr marL="571500" indent="-457200">
              <a:buFont typeface="+mj-lt"/>
              <a:buAutoNum type="arabicPeriod"/>
            </a:pPr>
            <a:r>
              <a:rPr lang="en-US" sz="2300" dirty="0"/>
              <a:t>If the button has not been pressed, do nothing.</a:t>
            </a:r>
          </a:p>
          <a:p>
            <a:pPr marL="571500" indent="-457200">
              <a:buFont typeface="+mj-lt"/>
              <a:buAutoNum type="arabicPeriod"/>
            </a:pPr>
            <a:endParaRPr lang="en-US" sz="2300" dirty="0"/>
          </a:p>
          <a:p>
            <a:pPr marL="571500" indent="-457200">
              <a:buFont typeface="+mj-lt"/>
              <a:buAutoNum type="arabicPeriod"/>
            </a:pPr>
            <a:r>
              <a:rPr lang="en-US" sz="2300" dirty="0"/>
              <a:t>Repeat indefinitely. 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201375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1" y="187328"/>
            <a:ext cx="5264285" cy="6574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2345" y="187328"/>
            <a:ext cx="3169879" cy="6709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Algorithm:</a:t>
            </a:r>
          </a:p>
          <a:p>
            <a:endParaRPr lang="en-US" sz="2400" dirty="0"/>
          </a:p>
          <a:p>
            <a:pPr marL="571500" indent="-457200">
              <a:buFont typeface="+mj-lt"/>
              <a:buAutoNum type="arabicPeriod"/>
            </a:pPr>
            <a:r>
              <a:rPr lang="en-US" sz="2300" dirty="0"/>
              <a:t>Check to see if the button has been pressed.</a:t>
            </a:r>
          </a:p>
          <a:p>
            <a:pPr marL="571500" indent="-457200">
              <a:buFont typeface="+mj-lt"/>
              <a:buAutoNum type="arabicPeriod"/>
            </a:pPr>
            <a:endParaRPr lang="en-US" sz="2300" dirty="0"/>
          </a:p>
          <a:p>
            <a:pPr marL="571500" indent="-457200">
              <a:buFont typeface="+mj-lt"/>
              <a:buAutoNum type="arabicPeriod"/>
            </a:pPr>
            <a:r>
              <a:rPr lang="en-US" sz="2300" dirty="0"/>
              <a:t>If the button has been pressed, turn on the LED for half a second, then turn if off.</a:t>
            </a:r>
          </a:p>
          <a:p>
            <a:pPr marL="571500" indent="-457200">
              <a:buFont typeface="+mj-lt"/>
              <a:buAutoNum type="arabicPeriod"/>
            </a:pPr>
            <a:endParaRPr lang="en-US" sz="2300" dirty="0"/>
          </a:p>
          <a:p>
            <a:pPr marL="571500" indent="-457200">
              <a:buFont typeface="+mj-lt"/>
              <a:buAutoNum type="arabicPeriod"/>
            </a:pPr>
            <a:r>
              <a:rPr lang="en-US" sz="2300" dirty="0"/>
              <a:t>If the button has not been pressed, do nothing.</a:t>
            </a:r>
          </a:p>
          <a:p>
            <a:pPr marL="571500" indent="-457200">
              <a:buFont typeface="+mj-lt"/>
              <a:buAutoNum type="arabicPeriod"/>
            </a:pPr>
            <a:endParaRPr lang="en-US" sz="2300" dirty="0"/>
          </a:p>
          <a:p>
            <a:pPr marL="571500" indent="-457200">
              <a:buFont typeface="+mj-lt"/>
              <a:buAutoNum type="arabicPeriod"/>
            </a:pPr>
            <a:r>
              <a:rPr lang="en-US" sz="2300" dirty="0"/>
              <a:t>Repeat indefinitely. </a:t>
            </a:r>
          </a:p>
          <a:p>
            <a:endParaRPr lang="en-US" sz="2300" dirty="0"/>
          </a:p>
        </p:txBody>
      </p:sp>
      <p:sp>
        <p:nvSpPr>
          <p:cNvPr id="2" name="Freeform 1"/>
          <p:cNvSpPr/>
          <p:nvPr/>
        </p:nvSpPr>
        <p:spPr>
          <a:xfrm>
            <a:off x="3145385" y="1421276"/>
            <a:ext cx="3576920" cy="5182723"/>
          </a:xfrm>
          <a:custGeom>
            <a:avLst/>
            <a:gdLst>
              <a:gd name="connsiteX0" fmla="*/ 1637630 w 3576920"/>
              <a:gd name="connsiteY0" fmla="*/ 13629 h 5182723"/>
              <a:gd name="connsiteX1" fmla="*/ 1215600 w 3576920"/>
              <a:gd name="connsiteY1" fmla="*/ 112102 h 5182723"/>
              <a:gd name="connsiteX2" fmla="*/ 1637630 w 3576920"/>
              <a:gd name="connsiteY2" fmla="*/ 323118 h 5182723"/>
              <a:gd name="connsiteX3" fmla="*/ 2917790 w 3576920"/>
              <a:gd name="connsiteY3" fmla="*/ 435659 h 5182723"/>
              <a:gd name="connsiteX4" fmla="*/ 2917790 w 3576920"/>
              <a:gd name="connsiteY4" fmla="*/ 1504804 h 5182723"/>
              <a:gd name="connsiteX5" fmla="*/ 3002197 w 3576920"/>
              <a:gd name="connsiteY5" fmla="*/ 2545813 h 5182723"/>
              <a:gd name="connsiteX6" fmla="*/ 2186270 w 3576920"/>
              <a:gd name="connsiteY6" fmla="*/ 2475475 h 5182723"/>
              <a:gd name="connsiteX7" fmla="*/ 2031526 w 3576920"/>
              <a:gd name="connsiteY7" fmla="*/ 2995979 h 5182723"/>
              <a:gd name="connsiteX8" fmla="*/ 2101864 w 3576920"/>
              <a:gd name="connsiteY8" fmla="*/ 4698170 h 5182723"/>
              <a:gd name="connsiteX9" fmla="*/ 287132 w 3576920"/>
              <a:gd name="connsiteY9" fmla="*/ 4627832 h 5182723"/>
              <a:gd name="connsiteX10" fmla="*/ 216793 w 3576920"/>
              <a:gd name="connsiteY10" fmla="*/ 4501222 h 5182723"/>
              <a:gd name="connsiteX11" fmla="*/ 62049 w 3576920"/>
              <a:gd name="connsiteY11" fmla="*/ 4374613 h 5182723"/>
              <a:gd name="connsiteX12" fmla="*/ 33913 w 3576920"/>
              <a:gd name="connsiteY12" fmla="*/ 4909186 h 5182723"/>
              <a:gd name="connsiteX13" fmla="*/ 526283 w 3576920"/>
              <a:gd name="connsiteY13" fmla="*/ 5007659 h 5182723"/>
              <a:gd name="connsiteX14" fmla="*/ 2481692 w 3576920"/>
              <a:gd name="connsiteY14" fmla="*/ 5021727 h 5182723"/>
              <a:gd name="connsiteX15" fmla="*/ 2425421 w 3576920"/>
              <a:gd name="connsiteY15" fmla="*/ 2841235 h 5182723"/>
              <a:gd name="connsiteX16" fmla="*/ 3255415 w 3576920"/>
              <a:gd name="connsiteY16" fmla="*/ 2855302 h 5182723"/>
              <a:gd name="connsiteX17" fmla="*/ 3536769 w 3576920"/>
              <a:gd name="connsiteY17" fmla="*/ 2222256 h 5182723"/>
              <a:gd name="connsiteX18" fmla="*/ 3367957 w 3576920"/>
              <a:gd name="connsiteY18" fmla="*/ 407524 h 5182723"/>
              <a:gd name="connsiteX19" fmla="*/ 1637630 w 3576920"/>
              <a:gd name="connsiteY19" fmla="*/ 13629 h 5182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76920" h="5182723">
                <a:moveTo>
                  <a:pt x="1637630" y="13629"/>
                </a:moveTo>
                <a:cubicBezTo>
                  <a:pt x="1278904" y="-35608"/>
                  <a:pt x="1215600" y="60521"/>
                  <a:pt x="1215600" y="112102"/>
                </a:cubicBezTo>
                <a:cubicBezTo>
                  <a:pt x="1215600" y="163683"/>
                  <a:pt x="1353932" y="269192"/>
                  <a:pt x="1637630" y="323118"/>
                </a:cubicBezTo>
                <a:cubicBezTo>
                  <a:pt x="1921328" y="377044"/>
                  <a:pt x="2704430" y="238711"/>
                  <a:pt x="2917790" y="435659"/>
                </a:cubicBezTo>
                <a:cubicBezTo>
                  <a:pt x="3131150" y="632607"/>
                  <a:pt x="2903722" y="1153112"/>
                  <a:pt x="2917790" y="1504804"/>
                </a:cubicBezTo>
                <a:cubicBezTo>
                  <a:pt x="2931858" y="1856496"/>
                  <a:pt x="3124117" y="2384035"/>
                  <a:pt x="3002197" y="2545813"/>
                </a:cubicBezTo>
                <a:cubicBezTo>
                  <a:pt x="2880277" y="2707591"/>
                  <a:pt x="2348048" y="2400447"/>
                  <a:pt x="2186270" y="2475475"/>
                </a:cubicBezTo>
                <a:cubicBezTo>
                  <a:pt x="2024492" y="2550503"/>
                  <a:pt x="2045594" y="2625530"/>
                  <a:pt x="2031526" y="2995979"/>
                </a:cubicBezTo>
                <a:cubicBezTo>
                  <a:pt x="2017458" y="3366428"/>
                  <a:pt x="2392596" y="4426195"/>
                  <a:pt x="2101864" y="4698170"/>
                </a:cubicBezTo>
                <a:cubicBezTo>
                  <a:pt x="1811132" y="4970145"/>
                  <a:pt x="601310" y="4660657"/>
                  <a:pt x="287132" y="4627832"/>
                </a:cubicBezTo>
                <a:cubicBezTo>
                  <a:pt x="-27046" y="4595007"/>
                  <a:pt x="254307" y="4543425"/>
                  <a:pt x="216793" y="4501222"/>
                </a:cubicBezTo>
                <a:cubicBezTo>
                  <a:pt x="179279" y="4459019"/>
                  <a:pt x="92529" y="4306619"/>
                  <a:pt x="62049" y="4374613"/>
                </a:cubicBezTo>
                <a:cubicBezTo>
                  <a:pt x="31569" y="4442607"/>
                  <a:pt x="-43459" y="4803678"/>
                  <a:pt x="33913" y="4909186"/>
                </a:cubicBezTo>
                <a:cubicBezTo>
                  <a:pt x="111285" y="5014694"/>
                  <a:pt x="118320" y="4988902"/>
                  <a:pt x="526283" y="5007659"/>
                </a:cubicBezTo>
                <a:cubicBezTo>
                  <a:pt x="934246" y="5026416"/>
                  <a:pt x="2165169" y="5382798"/>
                  <a:pt x="2481692" y="5021727"/>
                </a:cubicBezTo>
                <a:cubicBezTo>
                  <a:pt x="2798215" y="4660656"/>
                  <a:pt x="2296467" y="3202306"/>
                  <a:pt x="2425421" y="2841235"/>
                </a:cubicBezTo>
                <a:cubicBezTo>
                  <a:pt x="2554375" y="2480164"/>
                  <a:pt x="3070190" y="2958465"/>
                  <a:pt x="3255415" y="2855302"/>
                </a:cubicBezTo>
                <a:cubicBezTo>
                  <a:pt x="3440640" y="2752139"/>
                  <a:pt x="3518012" y="2630219"/>
                  <a:pt x="3536769" y="2222256"/>
                </a:cubicBezTo>
                <a:cubicBezTo>
                  <a:pt x="3555526" y="1814293"/>
                  <a:pt x="3679791" y="775628"/>
                  <a:pt x="3367957" y="407524"/>
                </a:cubicBezTo>
                <a:cubicBezTo>
                  <a:pt x="3056123" y="39420"/>
                  <a:pt x="1996356" y="62866"/>
                  <a:pt x="1637630" y="13629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42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661401" cy="5997038"/>
          </a:xfrm>
        </p:spPr>
      </p:pic>
      <p:sp>
        <p:nvSpPr>
          <p:cNvPr id="5" name="AutoShape 4" descr="Displaying 20140925_081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124602" y="5125792"/>
            <a:ext cx="88864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925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Adjust the length of time the light stays on when you press the button (+1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Adjust the program so that the light stays on as long as the button is held down (+1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Add an additional LED to your circuit, so that 2 LEDs turn on when you press the button. (+3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8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572" y="708337"/>
            <a:ext cx="3653307" cy="1088735"/>
          </a:xfrm>
        </p:spPr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060619"/>
            <a:ext cx="9487437" cy="4082603"/>
          </a:xfrm>
        </p:spPr>
        <p:txBody>
          <a:bodyPr>
            <a:normAutofit/>
          </a:bodyPr>
          <a:lstStyle/>
          <a:p>
            <a:r>
              <a:rPr lang="en-US" dirty="0"/>
              <a:t>What is the difference between input and output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Input senses information given to the circuit, output gives information/voltage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What would an if statement </a:t>
            </a:r>
            <a:r>
              <a:rPr lang="en-US" dirty="0" smtClean="0"/>
              <a:t>be </a:t>
            </a:r>
            <a:r>
              <a:rPr lang="en-US" dirty="0"/>
              <a:t>used with (input or output</a:t>
            </a:r>
            <a:r>
              <a:rPr lang="en-US" dirty="0" smtClean="0"/>
              <a:t>)?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Input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5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Inputs and outputs</a:t>
            </a:r>
          </a:p>
          <a:p>
            <a:endParaRPr lang="en-US" sz="2400" dirty="0"/>
          </a:p>
          <a:p>
            <a:r>
              <a:rPr lang="en-US" sz="2400" dirty="0"/>
              <a:t>Switches</a:t>
            </a:r>
          </a:p>
          <a:p>
            <a:endParaRPr lang="en-US" sz="2400" dirty="0"/>
          </a:p>
          <a:p>
            <a:r>
              <a:rPr lang="en-US" sz="2400" dirty="0"/>
              <a:t>Capacitors</a:t>
            </a:r>
          </a:p>
          <a:p>
            <a:endParaRPr lang="en-US" sz="2400" dirty="0"/>
          </a:p>
          <a:p>
            <a:r>
              <a:rPr lang="en-US" sz="2400" dirty="0"/>
              <a:t>Project #4 - Circuit</a:t>
            </a:r>
          </a:p>
        </p:txBody>
      </p:sp>
    </p:spTree>
    <p:extLst>
      <p:ext uri="{BB962C8B-B14F-4D97-AF65-F5344CB8AC3E}">
        <p14:creationId xmlns:p14="http://schemas.microsoft.com/office/powerpoint/2010/main" val="942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 and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</a:t>
            </a:r>
            <a:r>
              <a:rPr lang="en-US" dirty="0" smtClean="0">
                <a:sym typeface="Wingdings"/>
              </a:rPr>
              <a:t> information goes OUT of the </a:t>
            </a:r>
            <a:r>
              <a:rPr lang="en-US" dirty="0" err="1" smtClean="0">
                <a:sym typeface="Wingdings"/>
              </a:rPr>
              <a:t>Arduino</a:t>
            </a:r>
            <a:r>
              <a:rPr lang="en-US" dirty="0" smtClean="0">
                <a:sym typeface="Wingdings"/>
              </a:rPr>
              <a:t> and into the system</a:t>
            </a:r>
          </a:p>
          <a:p>
            <a:pPr lvl="1"/>
            <a:r>
              <a:rPr lang="en-US" dirty="0" smtClean="0">
                <a:sym typeface="Wingdings"/>
              </a:rPr>
              <a:t>Activating something in the circuit</a:t>
            </a:r>
          </a:p>
          <a:p>
            <a:pPr lvl="1"/>
            <a:r>
              <a:rPr lang="en-US" dirty="0" smtClean="0">
                <a:sym typeface="Wingdings"/>
              </a:rPr>
              <a:t>LEDs, buzzers, displays</a:t>
            </a:r>
          </a:p>
          <a:p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Input  information goes INTO the </a:t>
            </a:r>
            <a:r>
              <a:rPr lang="en-US" dirty="0" err="1" smtClean="0">
                <a:sym typeface="Wingdings"/>
              </a:rPr>
              <a:t>Arduino</a:t>
            </a:r>
            <a:r>
              <a:rPr lang="en-US" dirty="0" smtClean="0">
                <a:sym typeface="Wingdings"/>
              </a:rPr>
              <a:t> from the system</a:t>
            </a:r>
          </a:p>
          <a:p>
            <a:pPr lvl="1"/>
            <a:r>
              <a:rPr lang="en-US" dirty="0" smtClean="0">
                <a:sym typeface="Wingdings"/>
              </a:rPr>
              <a:t>Gives the </a:t>
            </a:r>
            <a:r>
              <a:rPr lang="en-US" dirty="0" err="1" smtClean="0">
                <a:sym typeface="Wingdings"/>
              </a:rPr>
              <a:t>Arduino</a:t>
            </a:r>
            <a:r>
              <a:rPr lang="en-US" dirty="0" smtClean="0">
                <a:sym typeface="Wingdings"/>
              </a:rPr>
              <a:t> information about the system</a:t>
            </a:r>
          </a:p>
          <a:p>
            <a:pPr lvl="1"/>
            <a:r>
              <a:rPr lang="en-US" dirty="0" smtClean="0">
                <a:sym typeface="Wingdings"/>
              </a:rPr>
              <a:t>Used to make decisions</a:t>
            </a:r>
          </a:p>
          <a:p>
            <a:pPr lvl="1"/>
            <a:r>
              <a:rPr lang="en-US" dirty="0" smtClean="0"/>
              <a:t>Switches, sensors, microphone, buttons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INPUT DEVICE</a:t>
            </a:r>
          </a:p>
          <a:p>
            <a:endParaRPr lang="en-US" dirty="0"/>
          </a:p>
          <a:p>
            <a:r>
              <a:rPr lang="en-US" dirty="0" smtClean="0"/>
              <a:t>Two states, OPEN or CLOSED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OPEN switch</a:t>
            </a:r>
          </a:p>
          <a:p>
            <a:pPr lvl="1"/>
            <a:r>
              <a:rPr lang="en-US" dirty="0" smtClean="0"/>
              <a:t>Current cannot flow</a:t>
            </a:r>
          </a:p>
          <a:p>
            <a:pPr lvl="1"/>
            <a:r>
              <a:rPr lang="en-US" dirty="0" smtClean="0"/>
              <a:t>Broken wire</a:t>
            </a:r>
          </a:p>
          <a:p>
            <a:pPr lvl="1"/>
            <a:r>
              <a:rPr lang="en-US" dirty="0" smtClean="0"/>
              <a:t>“OFF” state</a:t>
            </a:r>
          </a:p>
          <a:p>
            <a:endParaRPr lang="en-US" dirty="0"/>
          </a:p>
          <a:p>
            <a:r>
              <a:rPr lang="en-US" dirty="0" smtClean="0"/>
              <a:t>CLOSED switch</a:t>
            </a:r>
          </a:p>
          <a:p>
            <a:pPr lvl="1"/>
            <a:r>
              <a:rPr lang="en-US" dirty="0" smtClean="0"/>
              <a:t>Current is able to flow</a:t>
            </a:r>
          </a:p>
          <a:p>
            <a:pPr lvl="1"/>
            <a:r>
              <a:rPr lang="en-US" dirty="0" smtClean="0"/>
              <a:t>“ON” state</a:t>
            </a:r>
          </a:p>
        </p:txBody>
      </p:sp>
      <p:pic>
        <p:nvPicPr>
          <p:cNvPr id="4" name="Picture 3" descr="sfe-mini-push-button-switc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11" y="505428"/>
            <a:ext cx="2381250" cy="2381250"/>
          </a:xfrm>
          <a:prstGeom prst="rect">
            <a:avLst/>
          </a:prstGeom>
        </p:spPr>
      </p:pic>
      <p:pic>
        <p:nvPicPr>
          <p:cNvPr id="5" name="Picture 4" descr="switch-spst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609" y="3222614"/>
            <a:ext cx="3104898" cy="1516346"/>
          </a:xfrm>
          <a:prstGeom prst="rect">
            <a:avLst/>
          </a:prstGeom>
        </p:spPr>
      </p:pic>
      <p:pic>
        <p:nvPicPr>
          <p:cNvPr id="6" name="Picture 5" descr="SwitchClos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131" y="4774907"/>
            <a:ext cx="2470940" cy="174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276-1_i_m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1" t="7206" r="18318" b="16532"/>
          <a:stretch/>
        </p:blipFill>
        <p:spPr>
          <a:xfrm>
            <a:off x="7620000" y="774700"/>
            <a:ext cx="1885358" cy="210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3464" y="76200"/>
            <a:ext cx="7583487" cy="1044388"/>
          </a:xfrm>
        </p:spPr>
        <p:txBody>
          <a:bodyPr/>
          <a:lstStyle/>
          <a:p>
            <a:r>
              <a:rPr lang="en-US" sz="4000" dirty="0"/>
              <a:t>Common Switches</a:t>
            </a:r>
          </a:p>
        </p:txBody>
      </p:sp>
      <p:pic>
        <p:nvPicPr>
          <p:cNvPr id="5" name="Picture 4" descr="09190-03-L_i_m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73" y="1417638"/>
            <a:ext cx="1719072" cy="1719072"/>
          </a:xfrm>
          <a:prstGeom prst="rect">
            <a:avLst/>
          </a:prstGeom>
        </p:spPr>
      </p:pic>
      <p:pic>
        <p:nvPicPr>
          <p:cNvPr id="6" name="Picture 5" descr="11138-01_i_m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73" y="3734210"/>
            <a:ext cx="2167172" cy="2167172"/>
          </a:xfrm>
          <a:prstGeom prst="rect">
            <a:avLst/>
          </a:prstGeom>
        </p:spPr>
      </p:pic>
      <p:pic>
        <p:nvPicPr>
          <p:cNvPr id="8" name="Picture 7" descr="09609-01_i_ma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12113" r="11198" b="15585"/>
          <a:stretch/>
        </p:blipFill>
        <p:spPr>
          <a:xfrm>
            <a:off x="4804788" y="2696480"/>
            <a:ext cx="1943100" cy="1727200"/>
          </a:xfrm>
          <a:prstGeom prst="rect">
            <a:avLst/>
          </a:prstGeom>
        </p:spPr>
      </p:pic>
      <p:pic>
        <p:nvPicPr>
          <p:cNvPr id="9" name="Picture 8" descr="10445-01_i_ma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2" b="9092"/>
          <a:stretch/>
        </p:blipFill>
        <p:spPr>
          <a:xfrm>
            <a:off x="7452927" y="3949701"/>
            <a:ext cx="2353214" cy="1951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5817" y="5901382"/>
            <a:ext cx="1689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03154"/>
                </a:solidFill>
              </a:rPr>
              <a:t>ROCKER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2719" y="3054313"/>
            <a:ext cx="228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PUSH BUTTON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9888" y="4430334"/>
            <a:ext cx="124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03154"/>
                </a:solidFill>
              </a:rPr>
              <a:t>SLIDE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46083" y="2823480"/>
            <a:ext cx="1766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03154"/>
                </a:solidFill>
              </a:rPr>
              <a:t>TOGGLE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1857" y="5901383"/>
            <a:ext cx="124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03154"/>
                </a:solidFill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80278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Button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Default position is “open”</a:t>
            </a:r>
          </a:p>
          <a:p>
            <a:pPr lvl="1"/>
            <a:r>
              <a:rPr lang="en-US" sz="2600" dirty="0"/>
              <a:t>Circuit is “off”</a:t>
            </a:r>
          </a:p>
          <a:p>
            <a:pPr marL="330200" indent="-342900"/>
            <a:endParaRPr lang="en-US" dirty="0" smtClean="0"/>
          </a:p>
          <a:p>
            <a:pPr marL="330200" indent="-342900"/>
            <a:endParaRPr lang="en-US" dirty="0"/>
          </a:p>
          <a:p>
            <a:pPr marL="330200" indent="-342900"/>
            <a:r>
              <a:rPr lang="en-US" sz="2600" dirty="0"/>
              <a:t>Press down, position is “closed”</a:t>
            </a:r>
          </a:p>
          <a:p>
            <a:pPr marL="625475" lvl="1" indent="-342900"/>
            <a:r>
              <a:rPr lang="en-US" sz="2600" dirty="0"/>
              <a:t>Circuit is “on”</a:t>
            </a:r>
          </a:p>
        </p:txBody>
      </p:sp>
      <p:pic>
        <p:nvPicPr>
          <p:cNvPr id="4" name="Picture 3" descr="09190-03-L_i_m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74" y="740984"/>
            <a:ext cx="2865627" cy="286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AC7813A2591B438E45E8E456369061" ma:contentTypeVersion="0" ma:contentTypeDescription="Create a new document." ma:contentTypeScope="" ma:versionID="99fabe810085a784ff8506897647ada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c8edeafe848d6b3be84975981de33e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44791C-126F-45AB-8224-859B71FFDB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C968D1-58A4-4DC0-AF30-0179001EF66C}">
  <ds:schemaRefs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CCEB9FD-2A5A-42E3-8E5F-440579173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937</Words>
  <Application>Microsoft Office PowerPoint</Application>
  <PresentationFormat>Widescreen</PresentationFormat>
  <Paragraphs>240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Courier</vt:lpstr>
      <vt:lpstr>Wingdings</vt:lpstr>
      <vt:lpstr>Office Theme</vt:lpstr>
      <vt:lpstr>Warm-up</vt:lpstr>
      <vt:lpstr>Four Year Plan</vt:lpstr>
      <vt:lpstr>Warm-up</vt:lpstr>
      <vt:lpstr>Warm-up</vt:lpstr>
      <vt:lpstr>Today…</vt:lpstr>
      <vt:lpstr>Inputs and Outputs</vt:lpstr>
      <vt:lpstr>Switches</vt:lpstr>
      <vt:lpstr>Common Switches</vt:lpstr>
      <vt:lpstr>Push Button</vt:lpstr>
      <vt:lpstr>Using Your Push Button</vt:lpstr>
      <vt:lpstr>Using Your Push Button</vt:lpstr>
      <vt:lpstr>Using Your Push Button</vt:lpstr>
      <vt:lpstr>Using Your Push Button</vt:lpstr>
      <vt:lpstr>Using Your Push Button</vt:lpstr>
      <vt:lpstr>Using Your Push Button</vt:lpstr>
      <vt:lpstr>Using Your Push Button</vt:lpstr>
      <vt:lpstr>Capacitor</vt:lpstr>
      <vt:lpstr>Types of Capacitors</vt:lpstr>
      <vt:lpstr>Project #4</vt:lpstr>
      <vt:lpstr>Tomorrow: The Algorithm</vt:lpstr>
      <vt:lpstr>PowerPoint Presentation</vt:lpstr>
      <vt:lpstr>Warm-up</vt:lpstr>
      <vt:lpstr>Overview</vt:lpstr>
      <vt:lpstr>Conditional Statements</vt:lpstr>
      <vt:lpstr>Syntax – IF Statements</vt:lpstr>
      <vt:lpstr>Types of Comparators</vt:lpstr>
      <vt:lpstr>Examples</vt:lpstr>
      <vt:lpstr>Booleans</vt:lpstr>
      <vt:lpstr>digitalRead( )</vt:lpstr>
      <vt:lpstr>Example – IF Statements</vt:lpstr>
      <vt:lpstr>#define</vt:lpstr>
      <vt:lpstr>PowerPoint Presentation</vt:lpstr>
      <vt:lpstr>PowerPoint Presentation</vt:lpstr>
      <vt:lpstr>PowerPoint Presentation</vt:lpstr>
      <vt:lpstr>Advanced Assignment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dc:creator>Rendon, Isiana</dc:creator>
  <cp:lastModifiedBy>Rendon, Isiana</cp:lastModifiedBy>
  <cp:revision>11</cp:revision>
  <dcterms:created xsi:type="dcterms:W3CDTF">2014-09-23T14:06:19Z</dcterms:created>
  <dcterms:modified xsi:type="dcterms:W3CDTF">2014-09-25T13:49:09Z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0x010100CFAC7813A2591B438E45E8E456369061</vt:lpwstr>
  </property>
</Properties>
</file>