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2" r:id="rId17"/>
    <p:sldId id="273" r:id="rId18"/>
    <p:sldId id="269" r:id="rId19"/>
    <p:sldId id="270" r:id="rId20"/>
    <p:sldId id="27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529B-2D03-4C20-8FCC-F388BCE7234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7E1-C1DB-4DF5-92B1-31F47F416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4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529B-2D03-4C20-8FCC-F388BCE7234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7E1-C1DB-4DF5-92B1-31F47F416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4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529B-2D03-4C20-8FCC-F388BCE7234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7E1-C1DB-4DF5-92B1-31F47F41690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5235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529B-2D03-4C20-8FCC-F388BCE7234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7E1-C1DB-4DF5-92B1-31F47F416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4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529B-2D03-4C20-8FCC-F388BCE7234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7E1-C1DB-4DF5-92B1-31F47F41690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2542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529B-2D03-4C20-8FCC-F388BCE7234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7E1-C1DB-4DF5-92B1-31F47F416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63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529B-2D03-4C20-8FCC-F388BCE7234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7E1-C1DB-4DF5-92B1-31F47F416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15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529B-2D03-4C20-8FCC-F388BCE7234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7E1-C1DB-4DF5-92B1-31F47F416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31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529B-2D03-4C20-8FCC-F388BCE7234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7E1-C1DB-4DF5-92B1-31F47F416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3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529B-2D03-4C20-8FCC-F388BCE7234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7E1-C1DB-4DF5-92B1-31F47F416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8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529B-2D03-4C20-8FCC-F388BCE7234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7E1-C1DB-4DF5-92B1-31F47F416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7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529B-2D03-4C20-8FCC-F388BCE7234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7E1-C1DB-4DF5-92B1-31F47F416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6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529B-2D03-4C20-8FCC-F388BCE7234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7E1-C1DB-4DF5-92B1-31F47F416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30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529B-2D03-4C20-8FCC-F388BCE7234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7E1-C1DB-4DF5-92B1-31F47F416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5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529B-2D03-4C20-8FCC-F388BCE7234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7E1-C1DB-4DF5-92B1-31F47F416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75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529B-2D03-4C20-8FCC-F388BCE7234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7E1-C1DB-4DF5-92B1-31F47F416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0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A529B-2D03-4C20-8FCC-F388BCE7234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5E937E1-C1DB-4DF5-92B1-31F47F416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69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800" dirty="0" smtClean="0"/>
              <a:t>What is 9 in binary?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What is 110 as a decimal number?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0585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96844"/>
            <a:ext cx="7556313" cy="1116106"/>
          </a:xfrm>
        </p:spPr>
        <p:txBody>
          <a:bodyPr/>
          <a:lstStyle/>
          <a:p>
            <a:r>
              <a:rPr lang="en-US" dirty="0" smtClean="0"/>
              <a:t>GROUND Pin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6415" y="700484"/>
            <a:ext cx="4583119" cy="6064576"/>
          </a:xfrm>
          <a:prstGeom prst="rect">
            <a:avLst/>
          </a:prstGeom>
        </p:spPr>
      </p:pic>
      <p:sp>
        <p:nvSpPr>
          <p:cNvPr id="3" name="Frame 2"/>
          <p:cNvSpPr/>
          <p:nvPr/>
        </p:nvSpPr>
        <p:spPr>
          <a:xfrm>
            <a:off x="3382615" y="6037052"/>
            <a:ext cx="1951546" cy="728009"/>
          </a:xfrm>
          <a:prstGeom prst="frame">
            <a:avLst>
              <a:gd name="adj1" fmla="val 694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78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96844"/>
            <a:ext cx="7556313" cy="1116106"/>
          </a:xfrm>
        </p:spPr>
        <p:txBody>
          <a:bodyPr/>
          <a:lstStyle/>
          <a:p>
            <a:r>
              <a:rPr lang="en-US" dirty="0" smtClean="0"/>
              <a:t>Power Source (+5V)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6415" y="700484"/>
            <a:ext cx="4583119" cy="6064576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6679173" y="1212951"/>
            <a:ext cx="1814635" cy="818451"/>
          </a:xfrm>
          <a:prstGeom prst="frame">
            <a:avLst>
              <a:gd name="adj1" fmla="val 694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740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96844"/>
            <a:ext cx="7556313" cy="1116106"/>
          </a:xfrm>
        </p:spPr>
        <p:txBody>
          <a:bodyPr/>
          <a:lstStyle/>
          <a:p>
            <a:r>
              <a:rPr lang="en-US" dirty="0" smtClean="0"/>
              <a:t>Latch </a:t>
            </a:r>
            <a:r>
              <a:rPr lang="en-US" dirty="0" smtClean="0"/>
              <a:t>and </a:t>
            </a:r>
            <a:r>
              <a:rPr lang="en-US" dirty="0" smtClean="0"/>
              <a:t>Clock</a:t>
            </a:r>
            <a:r>
              <a:rPr lang="en-US" dirty="0" smtClean="0"/>
              <a:t> </a:t>
            </a:r>
            <a:r>
              <a:rPr lang="en-US" dirty="0" smtClean="0"/>
              <a:t>Pins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6415" y="700484"/>
            <a:ext cx="4583119" cy="6064576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6137077" y="3841410"/>
            <a:ext cx="2279289" cy="1440529"/>
          </a:xfrm>
          <a:prstGeom prst="frame">
            <a:avLst>
              <a:gd name="adj1" fmla="val 694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141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96844"/>
            <a:ext cx="7556313" cy="1116106"/>
          </a:xfrm>
        </p:spPr>
        <p:txBody>
          <a:bodyPr/>
          <a:lstStyle/>
          <a:p>
            <a:r>
              <a:rPr lang="en-US" dirty="0" smtClean="0"/>
              <a:t>Data </a:t>
            </a:r>
            <a:r>
              <a:rPr lang="en-US" dirty="0" smtClean="0"/>
              <a:t>Pin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6415" y="700484"/>
            <a:ext cx="4583119" cy="6064576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6703747" y="2511381"/>
            <a:ext cx="1796309" cy="787212"/>
          </a:xfrm>
          <a:prstGeom prst="frame">
            <a:avLst>
              <a:gd name="adj1" fmla="val 694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468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98724"/>
            <a:ext cx="10303097" cy="665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064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Needed to Shift 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491" y="1270000"/>
            <a:ext cx="8038511" cy="5189001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latin typeface="Courier New"/>
                <a:cs typeface="Courier New"/>
              </a:rPr>
              <a:t>shiftOut</a:t>
            </a:r>
            <a:r>
              <a:rPr lang="en-US" sz="2800" b="1" dirty="0" smtClean="0">
                <a:latin typeface="Courier New"/>
                <a:cs typeface="Courier New"/>
              </a:rPr>
              <a:t>(</a:t>
            </a:r>
            <a:r>
              <a:rPr lang="en-US" sz="2800" b="1" dirty="0" err="1" smtClean="0">
                <a:latin typeface="Courier New"/>
                <a:cs typeface="Courier New"/>
              </a:rPr>
              <a:t>dataPin</a:t>
            </a:r>
            <a:r>
              <a:rPr lang="en-US" sz="2800" b="1" dirty="0" smtClean="0">
                <a:latin typeface="Courier New"/>
                <a:cs typeface="Courier New"/>
              </a:rPr>
              <a:t>, </a:t>
            </a:r>
            <a:r>
              <a:rPr lang="en-US" sz="2800" b="1" dirty="0" err="1" smtClean="0">
                <a:latin typeface="Courier New"/>
                <a:cs typeface="Courier New"/>
              </a:rPr>
              <a:t>clockPin</a:t>
            </a:r>
            <a:r>
              <a:rPr lang="en-US" sz="2800" b="1" dirty="0" smtClean="0">
                <a:latin typeface="Courier New"/>
                <a:cs typeface="Courier New"/>
              </a:rPr>
              <a:t>, </a:t>
            </a:r>
            <a:r>
              <a:rPr lang="en-US" sz="2800" b="1" dirty="0" err="1" smtClean="0">
                <a:latin typeface="Courier New"/>
                <a:cs typeface="Courier New"/>
              </a:rPr>
              <a:t>bitOrder</a:t>
            </a:r>
            <a:r>
              <a:rPr lang="en-US" sz="2800" b="1" dirty="0" smtClean="0">
                <a:latin typeface="Courier New"/>
                <a:cs typeface="Courier New"/>
              </a:rPr>
              <a:t>, value)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dataPin</a:t>
            </a:r>
            <a:r>
              <a:rPr lang="en-US" sz="2800" dirty="0" smtClean="0"/>
              <a:t> = </a:t>
            </a:r>
            <a:r>
              <a:rPr lang="en-US" sz="2800" dirty="0" err="1" smtClean="0"/>
              <a:t>Arduino</a:t>
            </a:r>
            <a:r>
              <a:rPr lang="en-US" sz="2800" dirty="0" smtClean="0"/>
              <a:t> pin that is connected to pin 14 on the shift register</a:t>
            </a:r>
          </a:p>
          <a:p>
            <a:r>
              <a:rPr lang="en-US" sz="2800" dirty="0" err="1" smtClean="0"/>
              <a:t>clockPin</a:t>
            </a:r>
            <a:r>
              <a:rPr lang="en-US" sz="2800" dirty="0" smtClean="0"/>
              <a:t> = </a:t>
            </a:r>
            <a:r>
              <a:rPr lang="en-US" sz="2800" dirty="0" err="1" smtClean="0"/>
              <a:t>Arduino</a:t>
            </a:r>
            <a:r>
              <a:rPr lang="en-US" sz="2800" dirty="0" smtClean="0"/>
              <a:t> pin that is connected to pin 11 on the shift register</a:t>
            </a:r>
          </a:p>
          <a:p>
            <a:r>
              <a:rPr lang="en-US" sz="2800" dirty="0" err="1" smtClean="0"/>
              <a:t>bitOrder</a:t>
            </a:r>
            <a:r>
              <a:rPr lang="en-US" sz="2800" dirty="0" smtClean="0"/>
              <a:t> = MSBFIRST (7 to 0) or LSBFIRST (0 to 7)</a:t>
            </a:r>
          </a:p>
          <a:p>
            <a:r>
              <a:rPr lang="en-US" sz="2800" dirty="0" smtClean="0"/>
              <a:t>value = the value to shift out (as a decimal number or as a binary byte)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7988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0"/>
            <a:ext cx="7556313" cy="1116106"/>
          </a:xfrm>
        </p:spPr>
        <p:txBody>
          <a:bodyPr/>
          <a:lstStyle/>
          <a:p>
            <a:r>
              <a:rPr lang="en-US" dirty="0" smtClean="0"/>
              <a:t>Example Code: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347" y="774479"/>
            <a:ext cx="8131441" cy="59170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err="1" smtClean="0"/>
              <a:t>int</a:t>
            </a:r>
            <a:r>
              <a:rPr lang="en-US" sz="2800" dirty="0" smtClean="0"/>
              <a:t> data=6;    </a:t>
            </a:r>
            <a:r>
              <a:rPr lang="en-US" sz="2800" dirty="0" err="1" smtClean="0"/>
              <a:t>int</a:t>
            </a:r>
            <a:r>
              <a:rPr lang="en-US" sz="2800" dirty="0" smtClean="0"/>
              <a:t> latch=8;     </a:t>
            </a:r>
            <a:r>
              <a:rPr lang="en-US" sz="2800" dirty="0" err="1" smtClean="0"/>
              <a:t>int</a:t>
            </a:r>
            <a:r>
              <a:rPr lang="en-US" sz="2800" dirty="0" smtClean="0"/>
              <a:t> clock=10;</a:t>
            </a:r>
          </a:p>
          <a:p>
            <a:pPr marL="0" indent="0">
              <a:buNone/>
            </a:pPr>
            <a:r>
              <a:rPr lang="en-US" sz="2800" dirty="0" smtClean="0"/>
              <a:t>void setup( ) {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pinMode</a:t>
            </a:r>
            <a:r>
              <a:rPr lang="en-US" sz="2800" dirty="0" smtClean="0"/>
              <a:t>(data, OUTPUT);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pinMode</a:t>
            </a:r>
            <a:r>
              <a:rPr lang="en-US" sz="2800" dirty="0" smtClean="0"/>
              <a:t>(latch, OUTPUT);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pinMode</a:t>
            </a:r>
            <a:r>
              <a:rPr lang="en-US" sz="2800" dirty="0" smtClean="0"/>
              <a:t>(clock, OUTPUT);</a:t>
            </a:r>
          </a:p>
          <a:p>
            <a:pPr marL="0" indent="0">
              <a:buNone/>
            </a:pPr>
            <a:r>
              <a:rPr lang="en-US" sz="2800" dirty="0" smtClean="0"/>
              <a:t>}</a:t>
            </a:r>
          </a:p>
          <a:p>
            <a:pPr marL="0" indent="0">
              <a:buNone/>
            </a:pPr>
            <a:r>
              <a:rPr lang="en-US" sz="2800" dirty="0" smtClean="0"/>
              <a:t>void loop( ) {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digitalWrite</a:t>
            </a:r>
            <a:r>
              <a:rPr lang="en-US" sz="2800" dirty="0" smtClean="0"/>
              <a:t>(latch, LOW);    //prepare for shift</a:t>
            </a:r>
          </a:p>
          <a:p>
            <a:pPr marL="0" lvl="1" indent="0">
              <a:spcBef>
                <a:spcPts val="2000"/>
              </a:spcBef>
              <a:buClr>
                <a:schemeClr val="accent1"/>
              </a:buClr>
              <a:buNone/>
            </a:pPr>
            <a:r>
              <a:rPr lang="en-US" sz="2800" dirty="0"/>
              <a:t>	</a:t>
            </a:r>
            <a:r>
              <a:rPr lang="en-US" sz="2800" dirty="0" err="1"/>
              <a:t>shiftOut</a:t>
            </a:r>
            <a:r>
              <a:rPr lang="en-US" sz="2800" dirty="0"/>
              <a:t>(data, clock, MSBFIRST, B10000110);</a:t>
            </a:r>
          </a:p>
          <a:p>
            <a:pPr marL="0" lvl="1" indent="0">
              <a:spcBef>
                <a:spcPts val="2000"/>
              </a:spcBef>
              <a:buClr>
                <a:schemeClr val="accent1"/>
              </a:buClr>
              <a:buNone/>
            </a:pPr>
            <a:r>
              <a:rPr lang="en-US" sz="2800" dirty="0"/>
              <a:t>	</a:t>
            </a:r>
            <a:r>
              <a:rPr lang="en-US" sz="2800" dirty="0" err="1"/>
              <a:t>digitalWrite</a:t>
            </a:r>
            <a:r>
              <a:rPr lang="en-US" sz="2800" dirty="0"/>
              <a:t>(latch, HIGH);   //shift the bits</a:t>
            </a:r>
          </a:p>
          <a:p>
            <a:pPr marL="0" lvl="1" indent="0">
              <a:spcBef>
                <a:spcPts val="2000"/>
              </a:spcBef>
              <a:buClr>
                <a:schemeClr val="accent1"/>
              </a:buClr>
              <a:buNone/>
            </a:pPr>
            <a:r>
              <a:rPr lang="en-US" sz="2800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173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Shifting Registers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564" y="1651734"/>
            <a:ext cx="8234207" cy="471082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sz="3200" dirty="0" smtClean="0"/>
              <a:t>Using the shift register,</a:t>
            </a:r>
          </a:p>
          <a:p>
            <a:pPr lvl="1"/>
            <a:r>
              <a:rPr lang="en-US" sz="3200" dirty="0" smtClean="0"/>
              <a:t>Make all 8 LEDs light up, then wait 1 second</a:t>
            </a:r>
          </a:p>
          <a:p>
            <a:pPr lvl="1"/>
            <a:r>
              <a:rPr lang="en-US" sz="3200" dirty="0" smtClean="0"/>
              <a:t>Make the first 4 LEDs light up, wait 1 second</a:t>
            </a:r>
          </a:p>
          <a:p>
            <a:pPr lvl="1"/>
            <a:r>
              <a:rPr lang="en-US" sz="3200" dirty="0" smtClean="0"/>
              <a:t>Make the last 4 LEDs light up, wait 1 second</a:t>
            </a:r>
          </a:p>
          <a:p>
            <a:pPr lvl="1"/>
            <a:r>
              <a:rPr lang="en-US" sz="3200" dirty="0" smtClean="0"/>
              <a:t>Make every other LEDs light up, wait 1 second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7755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800" dirty="0" smtClean="0"/>
              <a:t>What is 9 in binary?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9 = 8 + 1 = 2</a:t>
            </a:r>
            <a:r>
              <a:rPr lang="en-US" sz="2800" baseline="30000" dirty="0" smtClean="0">
                <a:solidFill>
                  <a:srgbClr val="FF0000"/>
                </a:solidFill>
              </a:rPr>
              <a:t>3</a:t>
            </a:r>
            <a:r>
              <a:rPr lang="en-US" sz="2800" dirty="0" smtClean="0">
                <a:solidFill>
                  <a:srgbClr val="FF0000"/>
                </a:solidFill>
              </a:rPr>
              <a:t> + 2</a:t>
            </a:r>
            <a:r>
              <a:rPr lang="en-US" sz="2800" baseline="30000" dirty="0" smtClean="0">
                <a:solidFill>
                  <a:srgbClr val="FF0000"/>
                </a:solidFill>
              </a:rPr>
              <a:t>0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 1001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 smtClean="0"/>
          </a:p>
          <a:p>
            <a:r>
              <a:rPr lang="en-US" sz="2800" dirty="0" smtClean="0"/>
              <a:t>What is 110 as a decimal number?</a:t>
            </a:r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110 = 2</a:t>
            </a:r>
            <a:r>
              <a:rPr lang="en-US" sz="2800" baseline="30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+ 2</a:t>
            </a:r>
            <a:r>
              <a:rPr lang="en-US" sz="2800" baseline="30000" dirty="0" smtClean="0">
                <a:solidFill>
                  <a:srgbClr val="FF0000"/>
                </a:solidFill>
              </a:rPr>
              <a:t>1</a:t>
            </a:r>
            <a:r>
              <a:rPr lang="en-US" sz="2800" dirty="0" smtClean="0">
                <a:solidFill>
                  <a:srgbClr val="FF0000"/>
                </a:solidFill>
              </a:rPr>
              <a:t> = 4 + 2 </a:t>
            </a: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en-US" sz="2800" dirty="0" smtClean="0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86120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 of </a:t>
            </a:r>
            <a:r>
              <a:rPr lang="en-US" dirty="0" err="1" smtClean="0"/>
              <a:t>Arduino</a:t>
            </a:r>
            <a:r>
              <a:rPr lang="en-US" dirty="0" smtClean="0"/>
              <a:t> Pins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800" dirty="0" err="1" smtClean="0"/>
              <a:t>Arduino</a:t>
            </a:r>
            <a:r>
              <a:rPr lang="en-US" sz="2800" dirty="0" smtClean="0"/>
              <a:t> board has 14 digital pins that we can use as output or input</a:t>
            </a:r>
          </a:p>
          <a:p>
            <a:pPr lvl="1"/>
            <a:r>
              <a:rPr lang="en-US" sz="2800" dirty="0" smtClean="0"/>
              <a:t>Pins 0-13</a:t>
            </a:r>
          </a:p>
          <a:p>
            <a:endParaRPr lang="en-US" sz="2800" dirty="0"/>
          </a:p>
          <a:p>
            <a:r>
              <a:rPr lang="en-US" sz="2800" dirty="0" smtClean="0"/>
              <a:t>As you can guess, sometimes 14 pins just isn’t really enough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59647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Used to add more outputs </a:t>
            </a:r>
          </a:p>
          <a:p>
            <a:endParaRPr lang="en-US" sz="2800" dirty="0"/>
          </a:p>
          <a:p>
            <a:r>
              <a:rPr lang="en-US" sz="2800" dirty="0" smtClean="0"/>
              <a:t>What is it?</a:t>
            </a:r>
          </a:p>
          <a:p>
            <a:pPr lvl="1"/>
            <a:r>
              <a:rPr lang="en-US" sz="2800" dirty="0" smtClean="0"/>
              <a:t>An integrated circuit (IC) with 8 digital output pins that can be controlled by sending a byte of data to the IC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595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546" y="944864"/>
            <a:ext cx="6993246" cy="538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174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74HC595 Shift Register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8 digital outputs that operate exactly like the </a:t>
            </a:r>
            <a:r>
              <a:rPr lang="en-US" sz="2800" dirty="0" err="1" smtClean="0"/>
              <a:t>Arduino</a:t>
            </a:r>
            <a:r>
              <a:rPr lang="en-US" sz="2800" dirty="0" smtClean="0"/>
              <a:t> digital outputs</a:t>
            </a:r>
          </a:p>
          <a:p>
            <a:r>
              <a:rPr lang="en-US" sz="2800" dirty="0" smtClean="0"/>
              <a:t>Takes up 3 digital outputs on the </a:t>
            </a:r>
            <a:r>
              <a:rPr lang="en-US" sz="2800" dirty="0" err="1" smtClean="0"/>
              <a:t>Arduino</a:t>
            </a:r>
            <a:r>
              <a:rPr lang="en-US" sz="2800" dirty="0" smtClean="0"/>
              <a:t> to control the 8 digital outputs it contains</a:t>
            </a:r>
          </a:p>
          <a:p>
            <a:endParaRPr lang="en-US" sz="2800" dirty="0"/>
          </a:p>
          <a:p>
            <a:r>
              <a:rPr lang="en-US" sz="2800" dirty="0" smtClean="0"/>
              <a:t>NET GAIN = 5 DIGITAL OUTPUT PINS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7388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Pins with the Shift Register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652" y="1749382"/>
            <a:ext cx="7679433" cy="4144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Send the shift register a single byte of data</a:t>
            </a:r>
          </a:p>
          <a:p>
            <a:pPr lvl="1"/>
            <a:r>
              <a:rPr lang="en-US" sz="2800" dirty="0" smtClean="0"/>
              <a:t>EX: B10000110</a:t>
            </a:r>
          </a:p>
          <a:p>
            <a:r>
              <a:rPr lang="en-US" sz="2800" dirty="0" smtClean="0"/>
              <a:t>Each 1 or 0 turns one of the shift register’s outputs on or off</a:t>
            </a:r>
          </a:p>
          <a:p>
            <a:pPr lvl="1"/>
            <a:r>
              <a:rPr lang="en-US" sz="2800" dirty="0" smtClean="0"/>
              <a:t>Pins are counted right to left, beginning with 0</a:t>
            </a:r>
          </a:p>
          <a:p>
            <a:endParaRPr lang="en-US" sz="2800" dirty="0"/>
          </a:p>
          <a:p>
            <a:r>
              <a:rPr lang="en-US" sz="2800" dirty="0" smtClean="0"/>
              <a:t>This example turns pins 7, 2, and 1 on</a:t>
            </a:r>
          </a:p>
        </p:txBody>
      </p:sp>
    </p:spTree>
    <p:extLst>
      <p:ext uri="{BB962C8B-B14F-4D97-AF65-F5344CB8AC3E}">
        <p14:creationId xmlns:p14="http://schemas.microsoft.com/office/powerpoint/2010/main" val="1624131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96844"/>
            <a:ext cx="7556313" cy="1116106"/>
          </a:xfrm>
        </p:spPr>
        <p:txBody>
          <a:bodyPr/>
          <a:lstStyle/>
          <a:p>
            <a:r>
              <a:rPr lang="en-US" dirty="0" smtClean="0"/>
              <a:t>74HC595 Shift Register Pin-Out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6415" y="700484"/>
            <a:ext cx="4583119" cy="6064576"/>
          </a:xfrm>
          <a:prstGeom prst="rect">
            <a:avLst/>
          </a:prstGeom>
        </p:spPr>
      </p:pic>
      <p:sp>
        <p:nvSpPr>
          <p:cNvPr id="6" name="Chord 5"/>
          <p:cNvSpPr/>
          <p:nvPr/>
        </p:nvSpPr>
        <p:spPr>
          <a:xfrm rot="17470902">
            <a:off x="5501045" y="1040527"/>
            <a:ext cx="869717" cy="949379"/>
          </a:xfrm>
          <a:prstGeom prst="chord">
            <a:avLst>
              <a:gd name="adj1" fmla="val 2956767"/>
              <a:gd name="adj2" fmla="val 1620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66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96844"/>
            <a:ext cx="7556313" cy="1116106"/>
          </a:xfrm>
        </p:spPr>
        <p:txBody>
          <a:bodyPr/>
          <a:lstStyle/>
          <a:p>
            <a:r>
              <a:rPr lang="en-US" dirty="0" smtClean="0"/>
              <a:t>Output Pins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6415" y="700484"/>
            <a:ext cx="4583119" cy="6064576"/>
          </a:xfrm>
          <a:prstGeom prst="rect">
            <a:avLst/>
          </a:prstGeom>
        </p:spPr>
      </p:pic>
      <p:sp>
        <p:nvSpPr>
          <p:cNvPr id="3" name="Frame 2"/>
          <p:cNvSpPr/>
          <p:nvPr/>
        </p:nvSpPr>
        <p:spPr>
          <a:xfrm>
            <a:off x="3382615" y="1037801"/>
            <a:ext cx="1951546" cy="5362999"/>
          </a:xfrm>
          <a:prstGeom prst="frame">
            <a:avLst>
              <a:gd name="adj1" fmla="val 694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6803081" y="1843258"/>
            <a:ext cx="1814635" cy="818451"/>
          </a:xfrm>
          <a:prstGeom prst="frame">
            <a:avLst>
              <a:gd name="adj1" fmla="val 694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4060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AC7813A2591B438E45E8E456369061" ma:contentTypeVersion="0" ma:contentTypeDescription="Create a new document." ma:contentTypeScope="" ma:versionID="99fabe810085a784ff8506897647ada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8edeafe848d6b3be84975981de33e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DF93E0-49A8-43CF-B456-6C120374D527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8D90602-0E08-4352-8803-E38890AB22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0CF120-1C22-432D-8D2B-845865B0CD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375</Words>
  <Application>Microsoft Office PowerPoint</Application>
  <PresentationFormat>Widescreen</PresentationFormat>
  <Paragraphs>64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Courier New</vt:lpstr>
      <vt:lpstr>Trebuchet MS</vt:lpstr>
      <vt:lpstr>Wingdings</vt:lpstr>
      <vt:lpstr>Wingdings 3</vt:lpstr>
      <vt:lpstr>Facet</vt:lpstr>
      <vt:lpstr>Warm-Up</vt:lpstr>
      <vt:lpstr>Warm-Up</vt:lpstr>
      <vt:lpstr>Limitation of Arduino Pins</vt:lpstr>
      <vt:lpstr>Shift Registers</vt:lpstr>
      <vt:lpstr>PowerPoint Presentation</vt:lpstr>
      <vt:lpstr>About the 74HC595 Shift Register</vt:lpstr>
      <vt:lpstr>Controlling Pins with the Shift Register</vt:lpstr>
      <vt:lpstr>74HC595 Shift Register Pin-Out</vt:lpstr>
      <vt:lpstr>Output Pins</vt:lpstr>
      <vt:lpstr>GROUND Pin</vt:lpstr>
      <vt:lpstr>Power Source (+5V)</vt:lpstr>
      <vt:lpstr>Latch and Clock Pins</vt:lpstr>
      <vt:lpstr>Data Pin</vt:lpstr>
      <vt:lpstr>PowerPoint Presentation</vt:lpstr>
      <vt:lpstr>Code Needed to Shift Bits</vt:lpstr>
      <vt:lpstr>Example Code:</vt:lpstr>
      <vt:lpstr>Shifting Registers 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Rendon, Isiana</dc:creator>
  <cp:lastModifiedBy>Rendon, Isiana</cp:lastModifiedBy>
  <cp:revision>5</cp:revision>
  <dcterms:created xsi:type="dcterms:W3CDTF">2014-10-22T13:25:12Z</dcterms:created>
  <dcterms:modified xsi:type="dcterms:W3CDTF">2014-10-23T20:46:07Z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0x010100CFAC7813A2591B438E45E8E456369061</vt:lpwstr>
  </property>
  <property fmtid="{D5CDD505-2E9C-101B-9397-08002B2CF9AE}" pid="3" name="IsMyDocuments">
    <vt:bool>true</vt:bool>
  </property>
</Properties>
</file>