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89" r:id="rId30"/>
    <p:sldId id="290" r:id="rId31"/>
    <p:sldId id="291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292" r:id="rId40"/>
    <p:sldId id="293" r:id="rId41"/>
    <p:sldId id="295" r:id="rId42"/>
    <p:sldId id="296" r:id="rId43"/>
    <p:sldId id="298" r:id="rId44"/>
    <p:sldId id="299" r:id="rId45"/>
    <p:sldId id="300" r:id="rId46"/>
    <p:sldId id="302" r:id="rId47"/>
    <p:sldId id="303" r:id="rId48"/>
    <p:sldId id="313" r:id="rId49"/>
    <p:sldId id="314" r:id="rId50"/>
    <p:sldId id="315" r:id="rId51"/>
    <p:sldId id="317" r:id="rId52"/>
    <p:sldId id="318" r:id="rId53"/>
    <p:sldId id="319" r:id="rId54"/>
    <p:sldId id="320" r:id="rId55"/>
    <p:sldId id="321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C3EA1-02C8-4754-A33A-46122F434F80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C693A-C86A-44AF-8058-8B6B66A6C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8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4550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r>
              <a:rPr lang="en-US" sz="1500" smtClean="0">
                <a:cs typeface="Times New Roman" panose="02020603050405020304" pitchFamily="18" charset="0"/>
              </a:rPr>
              <a:t>If statements are just simple decision-making statements.</a:t>
            </a:r>
          </a:p>
          <a:p>
            <a:pPr eaLnBrk="1" hangingPunct="1"/>
            <a:r>
              <a:rPr lang="en-US" sz="1500" smtClean="0">
                <a:cs typeface="Times New Roman" panose="02020603050405020304" pitchFamily="18" charset="0"/>
              </a:rPr>
              <a:t>A condition is checked and something may or may not happen based on the evaluation of that condition.</a:t>
            </a:r>
          </a:p>
          <a:p>
            <a:pPr eaLnBrk="1" hangingPunct="1"/>
            <a:r>
              <a:rPr lang="en-US" sz="1500" smtClean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9374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52122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4216151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616625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441088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7213687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299849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273397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6087267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221726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r>
              <a:rPr lang="en-US" sz="1500" smtClean="0">
                <a:cs typeface="Times New Roman" panose="02020603050405020304" pitchFamily="18" charset="0"/>
              </a:rPr>
              <a:t>If statements are just simple decision-making statements.</a:t>
            </a:r>
          </a:p>
          <a:p>
            <a:pPr eaLnBrk="1" hangingPunct="1"/>
            <a:r>
              <a:rPr lang="en-US" sz="1500" smtClean="0">
                <a:cs typeface="Times New Roman" panose="02020603050405020304" pitchFamily="18" charset="0"/>
              </a:rPr>
              <a:t>A condition is checked and something may or may not happen based on the evaluation of that condition.</a:t>
            </a:r>
          </a:p>
        </p:txBody>
      </p:sp>
    </p:spTree>
    <p:extLst>
      <p:ext uri="{BB962C8B-B14F-4D97-AF65-F5344CB8AC3E}">
        <p14:creationId xmlns:p14="http://schemas.microsoft.com/office/powerpoint/2010/main" val="33809353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224523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40753613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784834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037920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4567401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1258246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098376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1826838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2900418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65013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r>
              <a:rPr lang="en-US" sz="1500" smtClean="0">
                <a:cs typeface="Times New Roman" panose="02020603050405020304" pitchFamily="18" charset="0"/>
              </a:rPr>
              <a:t>If statements are just simple decision-making statements.</a:t>
            </a:r>
          </a:p>
          <a:p>
            <a:pPr eaLnBrk="1" hangingPunct="1"/>
            <a:r>
              <a:rPr lang="en-US" sz="1500" smtClean="0">
                <a:cs typeface="Times New Roman" panose="02020603050405020304" pitchFamily="18" charset="0"/>
              </a:rPr>
              <a:t>A condition is checked and something may or may not happen based on the evaluation of that condition.</a:t>
            </a:r>
          </a:p>
          <a:p>
            <a:pPr eaLnBrk="1" hangingPunct="1"/>
            <a:r>
              <a:rPr lang="en-US" sz="1500" smtClean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01230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5672060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0645961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5511980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9708018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419283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40243153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2515623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4637081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6206110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7571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12456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600" smtClean="0"/>
              <a:t>The basic algorithm needed to search a list or an array requires a loop, if statement, and a variable.  The count variable is set to zero as a search value is acquired.  A loop will proceed through all of the items in the list and check to see if any of the items matches the acquired search value.  Each time a match to the search value is found, the count variable’s value is increased by one.  Once the entire list is processed, the final count value is printed or shown.</a:t>
            </a:r>
          </a:p>
        </p:txBody>
      </p:sp>
    </p:spTree>
    <p:extLst>
      <p:ext uri="{BB962C8B-B14F-4D97-AF65-F5344CB8AC3E}">
        <p14:creationId xmlns:p14="http://schemas.microsoft.com/office/powerpoint/2010/main" val="5317614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597108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694432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539049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932843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70205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818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7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2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0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4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1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6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5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A2CDE-FC46-4B12-8476-D6EE2C06E87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5B06A-E060-4949-9AB2-31B74EFB6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1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Scratch Semester 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8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2667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6" descr="loop_two_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95601"/>
            <a:ext cx="32766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1828800"/>
            <a:ext cx="16859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3429000"/>
            <a:ext cx="20113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26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2819400" y="2209800"/>
            <a:ext cx="63246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What is</a:t>
            </a:r>
          </a:p>
          <a:p>
            <a:pPr algn="ctr"/>
            <a:r>
              <a:rPr lang="en-US" kern="10">
                <a:ln w="9525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an If?</a:t>
            </a:r>
          </a:p>
        </p:txBody>
      </p:sp>
    </p:spTree>
    <p:extLst>
      <p:ext uri="{BB962C8B-B14F-4D97-AF65-F5344CB8AC3E}">
        <p14:creationId xmlns:p14="http://schemas.microsoft.com/office/powerpoint/2010/main" val="87145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828800" y="2743200"/>
            <a:ext cx="466666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if I am hungry</a:t>
            </a:r>
            <a:b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 I eat something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if I am tired</a:t>
            </a:r>
            <a:b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   I go to sleep</a:t>
            </a:r>
          </a:p>
        </p:txBody>
      </p:sp>
      <p:sp>
        <p:nvSpPr>
          <p:cNvPr id="35844" name="WordArt 3"/>
          <p:cNvSpPr>
            <a:spLocks noChangeArrowheads="1" noChangeShapeType="1" noTextEdit="1"/>
          </p:cNvSpPr>
          <p:nvPr/>
        </p:nvSpPr>
        <p:spPr bwMode="auto">
          <a:xfrm>
            <a:off x="2895600" y="1447800"/>
            <a:ext cx="6248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the if statement</a:t>
            </a:r>
          </a:p>
        </p:txBody>
      </p:sp>
      <p:pic>
        <p:nvPicPr>
          <p:cNvPr id="35845" name="Picture 5" descr="MCj043005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667000"/>
            <a:ext cx="2159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6" descr="MCj022988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4953000"/>
            <a:ext cx="181927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63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2667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781800" y="2133600"/>
            <a:ext cx="33528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When the green flag is clicked, the Bug will say ouch each time it is clicked with the mouse. </a:t>
            </a:r>
            <a:br>
              <a:rPr lang="en-US" sz="2800">
                <a:latin typeface="Tahoma" panose="020B0604030504040204" pitchFamily="34" charset="0"/>
              </a:rPr>
            </a:br>
            <a:endParaRPr lang="en-US" sz="2800">
              <a:latin typeface="Tahoma" panose="020B0604030504040204" pitchFamily="34" charset="0"/>
            </a:endParaRPr>
          </a:p>
        </p:txBody>
      </p:sp>
      <p:pic>
        <p:nvPicPr>
          <p:cNvPr id="3789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71801"/>
            <a:ext cx="36576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4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2667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1524000"/>
            <a:ext cx="17748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71801"/>
            <a:ext cx="36576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3505200"/>
            <a:ext cx="20923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6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2667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6781800" y="1600200"/>
            <a:ext cx="3352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When the green flag is clicked, the Bug will move back and forth across the screen.  He will say Wow and Yahoo if he is at a certain position on the screen.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37338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5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2667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6" descr="if_tw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1"/>
            <a:ext cx="45720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2362200"/>
            <a:ext cx="197326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0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nested loop</a:t>
            </a:r>
            <a:r>
              <a:rPr lang="en-US" dirty="0"/>
              <a:t> is a </a:t>
            </a:r>
            <a:r>
              <a:rPr lang="en-US" b="1" dirty="0"/>
              <a:t>loop</a:t>
            </a:r>
            <a:r>
              <a:rPr lang="en-US" dirty="0"/>
              <a:t> within a </a:t>
            </a:r>
            <a:r>
              <a:rPr lang="en-US" b="1" dirty="0"/>
              <a:t>loop</a:t>
            </a:r>
            <a:r>
              <a:rPr lang="en-US" dirty="0"/>
              <a:t>, an inner </a:t>
            </a:r>
            <a:r>
              <a:rPr lang="en-US" b="1" dirty="0"/>
              <a:t>loop</a:t>
            </a:r>
            <a:r>
              <a:rPr lang="en-US" dirty="0"/>
              <a:t> within the body of an outer one. How this works is that the first pass of the outer </a:t>
            </a:r>
            <a:r>
              <a:rPr lang="en-US" b="1" dirty="0" smtClean="0"/>
              <a:t>loop </a:t>
            </a:r>
            <a:r>
              <a:rPr lang="en-US" dirty="0" smtClean="0"/>
              <a:t>triggers </a:t>
            </a:r>
            <a:r>
              <a:rPr lang="en-US" dirty="0"/>
              <a:t>the inner </a:t>
            </a:r>
            <a:r>
              <a:rPr lang="en-US" b="1" dirty="0"/>
              <a:t>loop</a:t>
            </a:r>
            <a:r>
              <a:rPr lang="en-US" dirty="0"/>
              <a:t>, which executes to completion. Then the second pass of the outer </a:t>
            </a:r>
            <a:r>
              <a:rPr lang="en-US" b="1" dirty="0"/>
              <a:t>loop</a:t>
            </a:r>
            <a:r>
              <a:rPr lang="en-US" dirty="0"/>
              <a:t> triggers the inner </a:t>
            </a:r>
            <a:r>
              <a:rPr lang="en-US" b="1" dirty="0"/>
              <a:t>loop</a:t>
            </a:r>
            <a:r>
              <a:rPr lang="en-US" dirty="0"/>
              <a:t> again. This repeats until the outer </a:t>
            </a:r>
            <a:r>
              <a:rPr lang="en-US" b="1" dirty="0"/>
              <a:t>loop</a:t>
            </a:r>
            <a:r>
              <a:rPr lang="en-US" dirty="0"/>
              <a:t> finishes.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6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use nested loops to make your Sprite draw the following: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62163" y="3606085"/>
            <a:ext cx="245986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62163" y="3913031"/>
            <a:ext cx="2459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62163" y="4222125"/>
            <a:ext cx="2459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62163" y="4544097"/>
            <a:ext cx="2459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62163" y="4878947"/>
            <a:ext cx="2459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62163" y="3913031"/>
            <a:ext cx="245986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62163" y="4222125"/>
            <a:ext cx="245986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62163" y="4544097"/>
            <a:ext cx="245986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62163" y="4876801"/>
            <a:ext cx="245986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963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2895600" y="2667001"/>
            <a:ext cx="6400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Variables are containers for values that can be changed.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Without variables, programs would always generate the same results.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743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5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you have a Scratch Reference Sheet on the 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9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27876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743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71800"/>
            <a:ext cx="350520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48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1600200"/>
            <a:ext cx="35655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83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3581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83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2001"/>
            <a:ext cx="2819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8311" name="AutoShape 7"/>
          <p:cNvSpPr>
            <a:spLocks noChangeArrowheads="1"/>
          </p:cNvSpPr>
          <p:nvPr/>
        </p:nvSpPr>
        <p:spPr bwMode="auto">
          <a:xfrm>
            <a:off x="6934200" y="5368766"/>
            <a:ext cx="685800" cy="1225868"/>
          </a:xfrm>
          <a:prstGeom prst="upArrow">
            <a:avLst>
              <a:gd name="adj1" fmla="val 50000"/>
              <a:gd name="adj2" fmla="val 36111"/>
            </a:avLst>
          </a:prstGeom>
          <a:solidFill>
            <a:srgbClr val="99CC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sz="660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417 0.1276 L -0.37917 -0.083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38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0" y="-1054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2819400"/>
            <a:ext cx="27416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743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1"/>
            <a:ext cx="335280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8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6781800" y="2362200"/>
            <a:ext cx="3352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When the green flag is clicked, the value of counter increases  by one. </a:t>
            </a:r>
          </a:p>
        </p:txBody>
      </p:sp>
      <p:pic>
        <p:nvPicPr>
          <p:cNvPr id="2560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743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list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1"/>
            <a:ext cx="35052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40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743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list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1"/>
            <a:ext cx="35052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76401"/>
            <a:ext cx="335280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352800"/>
            <a:ext cx="342900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1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2895600" y="2667000"/>
            <a:ext cx="640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Scratch contains mathematical and logic operators.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048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8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379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048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67000"/>
            <a:ext cx="10239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10"/>
          <p:cNvSpPr>
            <a:spLocks noChangeArrowheads="1"/>
          </p:cNvSpPr>
          <p:nvPr/>
        </p:nvSpPr>
        <p:spPr bwMode="auto">
          <a:xfrm>
            <a:off x="4724400" y="2743201"/>
            <a:ext cx="5257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Scratch contains math operators for addition, subtraction, multiplication, division, and modulus.</a:t>
            </a:r>
          </a:p>
        </p:txBody>
      </p:sp>
      <p:pic>
        <p:nvPicPr>
          <p:cNvPr id="33798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00600"/>
            <a:ext cx="12954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2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048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134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4724400" y="2743200"/>
            <a:ext cx="5257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Scratch contains relational operators for greater than, less than, and equal to.</a:t>
            </a:r>
          </a:p>
        </p:txBody>
      </p:sp>
    </p:spTree>
    <p:extLst>
      <p:ext uri="{BB962C8B-B14F-4D97-AF65-F5344CB8AC3E}">
        <p14:creationId xmlns:p14="http://schemas.microsoft.com/office/powerpoint/2010/main" val="39990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048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1"/>
            <a:ext cx="205740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5410200" y="2743201"/>
            <a:ext cx="441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Scratch contains logical and, or, and not operators.</a:t>
            </a:r>
          </a:p>
        </p:txBody>
      </p:sp>
    </p:spTree>
    <p:extLst>
      <p:ext uri="{BB962C8B-B14F-4D97-AF65-F5344CB8AC3E}">
        <p14:creationId xmlns:p14="http://schemas.microsoft.com/office/powerpoint/2010/main" val="19823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Exists in one of two states</a:t>
            </a:r>
          </a:p>
          <a:p>
            <a:pPr lvl="1"/>
            <a:r>
              <a:rPr lang="en-US" dirty="0" smtClean="0"/>
              <a:t>TRUE or FALSE</a:t>
            </a:r>
          </a:p>
          <a:p>
            <a:pPr lvl="1"/>
            <a:r>
              <a:rPr lang="en-US" dirty="0" smtClean="0"/>
              <a:t>HIGH or LOW</a:t>
            </a:r>
          </a:p>
          <a:p>
            <a:pPr lvl="1"/>
            <a:r>
              <a:rPr lang="en-US" dirty="0" smtClean="0"/>
              <a:t>1 or 0</a:t>
            </a:r>
          </a:p>
          <a:p>
            <a:pPr lvl="1"/>
            <a:r>
              <a:rPr lang="en-US" dirty="0" smtClean="0"/>
              <a:t>On or Off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6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  <p:sp>
        <p:nvSpPr>
          <p:cNvPr id="17411" name="WordArt 1027"/>
          <p:cNvSpPr>
            <a:spLocks noChangeArrowheads="1" noChangeShapeType="1" noTextEdit="1"/>
          </p:cNvSpPr>
          <p:nvPr/>
        </p:nvSpPr>
        <p:spPr bwMode="auto">
          <a:xfrm>
            <a:off x="2286000" y="2057400"/>
            <a:ext cx="72390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What is a LOOP?</a:t>
            </a:r>
          </a:p>
        </p:txBody>
      </p:sp>
    </p:spTree>
    <p:extLst>
      <p:ext uri="{BB962C8B-B14F-4D97-AF65-F5344CB8AC3E}">
        <p14:creationId xmlns:p14="http://schemas.microsoft.com/office/powerpoint/2010/main" val="6200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775" y="1443933"/>
            <a:ext cx="7662864" cy="4966253"/>
          </a:xfrm>
        </p:spPr>
        <p:txBody>
          <a:bodyPr>
            <a:normAutofit/>
          </a:bodyPr>
          <a:lstStyle/>
          <a:p>
            <a:r>
              <a:rPr lang="en-US" sz="2400" dirty="0"/>
              <a:t>Less than (&lt;)</a:t>
            </a:r>
          </a:p>
          <a:p>
            <a:r>
              <a:rPr lang="en-US" sz="2400" dirty="0"/>
              <a:t>Greater than (&gt;)</a:t>
            </a:r>
          </a:p>
          <a:p>
            <a:r>
              <a:rPr lang="en-US" sz="2400" dirty="0"/>
              <a:t>Less than or equal to (&lt;=)</a:t>
            </a:r>
          </a:p>
          <a:p>
            <a:r>
              <a:rPr lang="en-US" sz="2400" dirty="0"/>
              <a:t>Greater than or equal to (&gt;=)</a:t>
            </a:r>
          </a:p>
          <a:p>
            <a:r>
              <a:rPr lang="en-US" sz="2400" dirty="0"/>
              <a:t>Equal to (==)</a:t>
            </a:r>
          </a:p>
          <a:p>
            <a:r>
              <a:rPr lang="en-US" sz="2400" dirty="0"/>
              <a:t>Not equal to (!=)</a:t>
            </a:r>
          </a:p>
          <a:p>
            <a:endParaRPr lang="en-US" sz="2400" dirty="0"/>
          </a:p>
          <a:p>
            <a:r>
              <a:rPr lang="en-US" sz="2400" dirty="0"/>
              <a:t>Logic statement returns a </a:t>
            </a:r>
            <a:r>
              <a:rPr lang="en-US" sz="2400" b="1" dirty="0"/>
              <a:t>TRUE</a:t>
            </a:r>
            <a:r>
              <a:rPr lang="en-US" sz="2400" dirty="0"/>
              <a:t> or a </a:t>
            </a:r>
            <a:r>
              <a:rPr lang="en-US" sz="2400" b="1" dirty="0"/>
              <a:t>FALSE</a:t>
            </a:r>
          </a:p>
          <a:p>
            <a:pPr marL="114300" indent="0">
              <a:buNone/>
            </a:pP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433" y="1443933"/>
            <a:ext cx="983535" cy="431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855" y="1875308"/>
            <a:ext cx="1077166" cy="455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3696" y="2253263"/>
            <a:ext cx="2605144" cy="524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7715" y="2812917"/>
            <a:ext cx="2511115" cy="5276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9855" y="3736005"/>
            <a:ext cx="1431129" cy="4067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29508" y="3216111"/>
            <a:ext cx="1202092" cy="51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207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336" y="1768864"/>
            <a:ext cx="7662864" cy="4567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x = 5		y = 4		z = 7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</a:p>
          <a:p>
            <a:pPr marL="0" indent="0">
              <a:buNone/>
            </a:pPr>
            <a:r>
              <a:rPr lang="en-US" sz="2400" dirty="0"/>
              <a:t>		x &gt; y </a:t>
            </a:r>
            <a:r>
              <a:rPr lang="en-US" sz="2400" dirty="0">
                <a:sym typeface="Wingdings"/>
              </a:rPr>
              <a:t> </a:t>
            </a:r>
            <a:r>
              <a:rPr lang="en-US" sz="2400" i="1" dirty="0" smtClean="0">
                <a:sym typeface="Wingdings"/>
              </a:rPr>
              <a:t>true</a:t>
            </a:r>
          </a:p>
          <a:p>
            <a:pPr marL="0" indent="0">
              <a:buNone/>
            </a:pPr>
            <a:endParaRPr lang="en-US" sz="2400" i="1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	z == y  </a:t>
            </a:r>
            <a:r>
              <a:rPr lang="en-US" sz="2400" i="1" dirty="0" smtClean="0">
                <a:sym typeface="Wingdings"/>
              </a:rPr>
              <a:t>false</a:t>
            </a:r>
          </a:p>
          <a:p>
            <a:pPr marL="0" indent="0">
              <a:buNone/>
            </a:pPr>
            <a:endParaRPr lang="en-US" sz="2400" i="1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 </a:t>
            </a:r>
            <a:r>
              <a:rPr lang="en-US" sz="2400" dirty="0" smtClean="0">
                <a:sym typeface="Wingdings"/>
              </a:rPr>
              <a:t>      x </a:t>
            </a:r>
            <a:r>
              <a:rPr lang="en-US" sz="2400" dirty="0">
                <a:sym typeface="Wingdings"/>
              </a:rPr>
              <a:t>+ z &gt; 11  </a:t>
            </a:r>
            <a:r>
              <a:rPr lang="en-US" sz="2400" i="1" dirty="0" smtClean="0">
                <a:sym typeface="Wingdings"/>
              </a:rPr>
              <a:t>true</a:t>
            </a:r>
          </a:p>
          <a:p>
            <a:pPr marL="0" indent="0">
              <a:buNone/>
            </a:pPr>
            <a:endParaRPr lang="en-US" sz="2400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 x </a:t>
            </a:r>
            <a:r>
              <a:rPr lang="en-US" sz="2400" dirty="0">
                <a:sym typeface="Wingdings"/>
              </a:rPr>
              <a:t>+ y != z + 2  </a:t>
            </a:r>
            <a:r>
              <a:rPr lang="en-US" sz="2400" i="1" dirty="0">
                <a:sym typeface="Wingdings"/>
              </a:rPr>
              <a:t>false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570" y="3928056"/>
            <a:ext cx="1462418" cy="5456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570" y="3129567"/>
            <a:ext cx="1313461" cy="4828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4328" y="4932408"/>
            <a:ext cx="1727659" cy="472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3896" y="5863743"/>
            <a:ext cx="2535617" cy="46853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868214" y="3129567"/>
            <a:ext cx="553792" cy="48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32608" y="4052635"/>
            <a:ext cx="734095" cy="48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8366" y="4953075"/>
            <a:ext cx="734095" cy="48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32608" y="5820846"/>
            <a:ext cx="734095" cy="48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52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336" y="1768864"/>
            <a:ext cx="7662864" cy="4567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x = 5		y = 4		z = 7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</a:p>
          <a:p>
            <a:pPr marL="0" indent="0">
              <a:buNone/>
            </a:pPr>
            <a:r>
              <a:rPr lang="en-US" sz="2400" dirty="0"/>
              <a:t>		x &gt; y </a:t>
            </a:r>
            <a:r>
              <a:rPr lang="en-US" sz="2400" dirty="0">
                <a:sym typeface="Wingdings"/>
              </a:rPr>
              <a:t> </a:t>
            </a:r>
            <a:r>
              <a:rPr lang="en-US" sz="2400" i="1" dirty="0" smtClean="0">
                <a:sym typeface="Wingdings"/>
              </a:rPr>
              <a:t>true</a:t>
            </a:r>
          </a:p>
          <a:p>
            <a:pPr marL="0" indent="0">
              <a:buNone/>
            </a:pPr>
            <a:endParaRPr lang="en-US" sz="2400" i="1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	z == y  </a:t>
            </a:r>
            <a:r>
              <a:rPr lang="en-US" sz="2400" i="1" dirty="0" smtClean="0">
                <a:sym typeface="Wingdings"/>
              </a:rPr>
              <a:t>false</a:t>
            </a:r>
          </a:p>
          <a:p>
            <a:pPr marL="0" indent="0">
              <a:buNone/>
            </a:pPr>
            <a:endParaRPr lang="en-US" sz="2400" i="1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 </a:t>
            </a:r>
            <a:r>
              <a:rPr lang="en-US" sz="2400" dirty="0" smtClean="0">
                <a:sym typeface="Wingdings"/>
              </a:rPr>
              <a:t>      x </a:t>
            </a:r>
            <a:r>
              <a:rPr lang="en-US" sz="2400" dirty="0">
                <a:sym typeface="Wingdings"/>
              </a:rPr>
              <a:t>+ z &gt; 11  </a:t>
            </a:r>
            <a:r>
              <a:rPr lang="en-US" sz="2400" i="1" dirty="0" smtClean="0">
                <a:sym typeface="Wingdings"/>
              </a:rPr>
              <a:t>true</a:t>
            </a:r>
          </a:p>
          <a:p>
            <a:pPr marL="0" indent="0">
              <a:buNone/>
            </a:pPr>
            <a:endParaRPr lang="en-US" sz="2400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 x </a:t>
            </a:r>
            <a:r>
              <a:rPr lang="en-US" sz="2400" dirty="0">
                <a:sym typeface="Wingdings"/>
              </a:rPr>
              <a:t>+ y != z + 2  </a:t>
            </a:r>
            <a:r>
              <a:rPr lang="en-US" sz="2400" i="1" dirty="0">
                <a:sym typeface="Wingdings"/>
              </a:rPr>
              <a:t>false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570" y="3928056"/>
            <a:ext cx="1462418" cy="5456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570" y="3129567"/>
            <a:ext cx="1313461" cy="4828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4328" y="4932408"/>
            <a:ext cx="1727659" cy="472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3896" y="5863743"/>
            <a:ext cx="2535617" cy="46853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932608" y="4052635"/>
            <a:ext cx="734095" cy="48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8366" y="4953075"/>
            <a:ext cx="734095" cy="48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32608" y="5820846"/>
            <a:ext cx="734095" cy="48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37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336" y="1768864"/>
            <a:ext cx="7662864" cy="4567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x = 5		y = 4		z = 7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</a:p>
          <a:p>
            <a:pPr marL="0" indent="0">
              <a:buNone/>
            </a:pPr>
            <a:r>
              <a:rPr lang="en-US" sz="2400" dirty="0"/>
              <a:t>		x &gt; y </a:t>
            </a:r>
            <a:r>
              <a:rPr lang="en-US" sz="2400" dirty="0">
                <a:sym typeface="Wingdings"/>
              </a:rPr>
              <a:t> </a:t>
            </a:r>
            <a:r>
              <a:rPr lang="en-US" sz="2400" i="1" dirty="0" smtClean="0">
                <a:sym typeface="Wingdings"/>
              </a:rPr>
              <a:t>true</a:t>
            </a:r>
          </a:p>
          <a:p>
            <a:pPr marL="0" indent="0">
              <a:buNone/>
            </a:pPr>
            <a:endParaRPr lang="en-US" sz="2400" i="1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	z == y  </a:t>
            </a:r>
            <a:r>
              <a:rPr lang="en-US" sz="2400" i="1" dirty="0" smtClean="0">
                <a:sym typeface="Wingdings"/>
              </a:rPr>
              <a:t>false</a:t>
            </a:r>
          </a:p>
          <a:p>
            <a:pPr marL="0" indent="0">
              <a:buNone/>
            </a:pPr>
            <a:endParaRPr lang="en-US" sz="2400" i="1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 </a:t>
            </a:r>
            <a:r>
              <a:rPr lang="en-US" sz="2400" dirty="0" smtClean="0">
                <a:sym typeface="Wingdings"/>
              </a:rPr>
              <a:t>      x </a:t>
            </a:r>
            <a:r>
              <a:rPr lang="en-US" sz="2400" dirty="0">
                <a:sym typeface="Wingdings"/>
              </a:rPr>
              <a:t>+ z &gt; 11  </a:t>
            </a:r>
            <a:r>
              <a:rPr lang="en-US" sz="2400" i="1" dirty="0" smtClean="0">
                <a:sym typeface="Wingdings"/>
              </a:rPr>
              <a:t>true</a:t>
            </a:r>
          </a:p>
          <a:p>
            <a:pPr marL="0" indent="0">
              <a:buNone/>
            </a:pPr>
            <a:endParaRPr lang="en-US" sz="2400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 x </a:t>
            </a:r>
            <a:r>
              <a:rPr lang="en-US" sz="2400" dirty="0">
                <a:sym typeface="Wingdings"/>
              </a:rPr>
              <a:t>+ y != z + 2  </a:t>
            </a:r>
            <a:r>
              <a:rPr lang="en-US" sz="2400" i="1" dirty="0">
                <a:sym typeface="Wingdings"/>
              </a:rPr>
              <a:t>false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570" y="3928056"/>
            <a:ext cx="1462418" cy="5456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570" y="3129567"/>
            <a:ext cx="1313461" cy="4828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4328" y="4932408"/>
            <a:ext cx="1727659" cy="472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3896" y="5863743"/>
            <a:ext cx="2535617" cy="46853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958366" y="4953075"/>
            <a:ext cx="734095" cy="48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32608" y="5820846"/>
            <a:ext cx="734095" cy="48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89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336" y="1768864"/>
            <a:ext cx="7662864" cy="4567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x = 5		y = 4		z = 7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</a:p>
          <a:p>
            <a:pPr marL="0" indent="0">
              <a:buNone/>
            </a:pPr>
            <a:r>
              <a:rPr lang="en-US" sz="2400" dirty="0"/>
              <a:t>		x &gt; y </a:t>
            </a:r>
            <a:r>
              <a:rPr lang="en-US" sz="2400" dirty="0">
                <a:sym typeface="Wingdings"/>
              </a:rPr>
              <a:t> </a:t>
            </a:r>
            <a:r>
              <a:rPr lang="en-US" sz="2400" i="1" dirty="0" smtClean="0">
                <a:sym typeface="Wingdings"/>
              </a:rPr>
              <a:t>true</a:t>
            </a:r>
          </a:p>
          <a:p>
            <a:pPr marL="0" indent="0">
              <a:buNone/>
            </a:pPr>
            <a:endParaRPr lang="en-US" sz="2400" i="1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	z == y  </a:t>
            </a:r>
            <a:r>
              <a:rPr lang="en-US" sz="2400" i="1" dirty="0" smtClean="0">
                <a:sym typeface="Wingdings"/>
              </a:rPr>
              <a:t>false</a:t>
            </a:r>
          </a:p>
          <a:p>
            <a:pPr marL="0" indent="0">
              <a:buNone/>
            </a:pPr>
            <a:endParaRPr lang="en-US" sz="2400" i="1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 </a:t>
            </a:r>
            <a:r>
              <a:rPr lang="en-US" sz="2400" dirty="0" smtClean="0">
                <a:sym typeface="Wingdings"/>
              </a:rPr>
              <a:t>      x </a:t>
            </a:r>
            <a:r>
              <a:rPr lang="en-US" sz="2400" dirty="0">
                <a:sym typeface="Wingdings"/>
              </a:rPr>
              <a:t>+ z &gt; 11  </a:t>
            </a:r>
            <a:r>
              <a:rPr lang="en-US" sz="2400" i="1" dirty="0" smtClean="0">
                <a:sym typeface="Wingdings"/>
              </a:rPr>
              <a:t>true</a:t>
            </a:r>
          </a:p>
          <a:p>
            <a:pPr marL="0" indent="0">
              <a:buNone/>
            </a:pPr>
            <a:endParaRPr lang="en-US" sz="2400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 x </a:t>
            </a:r>
            <a:r>
              <a:rPr lang="en-US" sz="2400" dirty="0">
                <a:sym typeface="Wingdings"/>
              </a:rPr>
              <a:t>+ y != z + 2  </a:t>
            </a:r>
            <a:r>
              <a:rPr lang="en-US" sz="2400" i="1" dirty="0">
                <a:sym typeface="Wingdings"/>
              </a:rPr>
              <a:t>false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570" y="3928056"/>
            <a:ext cx="1462418" cy="5456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570" y="3129567"/>
            <a:ext cx="1313461" cy="4828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4328" y="4932408"/>
            <a:ext cx="1727659" cy="472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3896" y="5863743"/>
            <a:ext cx="2535617" cy="46853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932608" y="5820846"/>
            <a:ext cx="734095" cy="48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054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336" y="1768864"/>
            <a:ext cx="7662864" cy="4567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x = 5		y = 4		z = 7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</a:p>
          <a:p>
            <a:pPr marL="0" indent="0">
              <a:buNone/>
            </a:pPr>
            <a:r>
              <a:rPr lang="en-US" sz="2400" dirty="0"/>
              <a:t>		x &gt; y </a:t>
            </a:r>
            <a:r>
              <a:rPr lang="en-US" sz="2400" dirty="0">
                <a:sym typeface="Wingdings"/>
              </a:rPr>
              <a:t> </a:t>
            </a:r>
            <a:r>
              <a:rPr lang="en-US" sz="2400" i="1" dirty="0" smtClean="0">
                <a:sym typeface="Wingdings"/>
              </a:rPr>
              <a:t>true</a:t>
            </a:r>
          </a:p>
          <a:p>
            <a:pPr marL="0" indent="0">
              <a:buNone/>
            </a:pPr>
            <a:endParaRPr lang="en-US" sz="2400" i="1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	z == y  </a:t>
            </a:r>
            <a:r>
              <a:rPr lang="en-US" sz="2400" i="1" dirty="0" smtClean="0">
                <a:sym typeface="Wingdings"/>
              </a:rPr>
              <a:t>false</a:t>
            </a:r>
          </a:p>
          <a:p>
            <a:pPr marL="0" indent="0">
              <a:buNone/>
            </a:pPr>
            <a:endParaRPr lang="en-US" sz="2400" i="1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 </a:t>
            </a:r>
            <a:r>
              <a:rPr lang="en-US" sz="2400" dirty="0" smtClean="0">
                <a:sym typeface="Wingdings"/>
              </a:rPr>
              <a:t>      x </a:t>
            </a:r>
            <a:r>
              <a:rPr lang="en-US" sz="2400" dirty="0">
                <a:sym typeface="Wingdings"/>
              </a:rPr>
              <a:t>+ z &gt; 11  </a:t>
            </a:r>
            <a:r>
              <a:rPr lang="en-US" sz="2400" i="1" dirty="0" smtClean="0">
                <a:sym typeface="Wingdings"/>
              </a:rPr>
              <a:t>true</a:t>
            </a:r>
          </a:p>
          <a:p>
            <a:pPr marL="0" indent="0">
              <a:buNone/>
            </a:pPr>
            <a:endParaRPr lang="en-US" sz="2400" dirty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 x </a:t>
            </a:r>
            <a:r>
              <a:rPr lang="en-US" sz="2400" dirty="0">
                <a:sym typeface="Wingdings"/>
              </a:rPr>
              <a:t>+ y != z + 2  </a:t>
            </a:r>
            <a:r>
              <a:rPr lang="en-US" sz="2400" i="1" dirty="0">
                <a:sym typeface="Wingdings"/>
              </a:rPr>
              <a:t>false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570" y="3928056"/>
            <a:ext cx="1462418" cy="5456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570" y="3129567"/>
            <a:ext cx="1313461" cy="4828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4328" y="4932408"/>
            <a:ext cx="1727659" cy="472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3896" y="5863743"/>
            <a:ext cx="2535617" cy="46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1517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048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operator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0"/>
            <a:ext cx="4267200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7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048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3" descr="operator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0"/>
            <a:ext cx="4267200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057400"/>
            <a:ext cx="26543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4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0"/>
            <a:ext cx="3048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4" descr="operato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4114800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4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048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47800"/>
            <a:ext cx="3962400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40386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657600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2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905000" y="2590800"/>
            <a:ext cx="693709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Until I can hear the song</a:t>
            </a:r>
            <a:b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   Make it louder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Loops repeat as long </a:t>
            </a:r>
            <a:b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   as something is true</a:t>
            </a:r>
          </a:p>
        </p:txBody>
      </p:sp>
      <p:pic>
        <p:nvPicPr>
          <p:cNvPr id="19460" name="Picture 8" descr="loud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429000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WordArt 3"/>
          <p:cNvSpPr>
            <a:spLocks noChangeArrowheads="1" noChangeShapeType="1" noTextEdit="1"/>
          </p:cNvSpPr>
          <p:nvPr/>
        </p:nvSpPr>
        <p:spPr bwMode="auto">
          <a:xfrm>
            <a:off x="2743200" y="1524000"/>
            <a:ext cx="6629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the loop</a:t>
            </a:r>
          </a:p>
        </p:txBody>
      </p:sp>
    </p:spTree>
    <p:extLst>
      <p:ext uri="{BB962C8B-B14F-4D97-AF65-F5344CB8AC3E}">
        <p14:creationId xmlns:p14="http://schemas.microsoft.com/office/powerpoint/2010/main" val="223913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2895600" y="2667000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Tahoma" panose="020B0604030504040204" pitchFamily="34" charset="0"/>
              </a:rPr>
              <a:t>Scratch 1.4 </a:t>
            </a:r>
            <a:r>
              <a:rPr lang="en-US" sz="2800" dirty="0" smtClean="0">
                <a:latin typeface="Tahoma" panose="020B0604030504040204" pitchFamily="34" charset="0"/>
              </a:rPr>
              <a:t>allows </a:t>
            </a:r>
            <a:r>
              <a:rPr lang="en-US" sz="2800" dirty="0">
                <a:latin typeface="Tahoma" panose="020B0604030504040204" pitchFamily="34" charset="0"/>
              </a:rPr>
              <a:t>for user input.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667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1"/>
            <a:ext cx="60198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7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54275" name="Picture 6" descr="inp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6477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667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6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1828800"/>
            <a:ext cx="4695825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3" descr="inp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1"/>
            <a:ext cx="51054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667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1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667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0" name="Picture 4" descr="inpu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4414838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0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6246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667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1"/>
            <a:ext cx="3886200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801"/>
            <a:ext cx="3810000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657601"/>
            <a:ext cx="34290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7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743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2819400"/>
            <a:ext cx="29511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752600"/>
            <a:ext cx="28575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9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6781800" y="1600201"/>
            <a:ext cx="335280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1pPr>
            <a:lvl2pPr marL="742950" indent="-28575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2pPr>
            <a:lvl3pPr marL="11430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3pPr>
            <a:lvl4pPr marL="16002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4pPr>
            <a:lvl5pPr marL="20574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Tahoma" panose="020B0604030504040204" pitchFamily="34" charset="0"/>
              </a:rPr>
              <a:t>When the green flag is clicked, 	ten 	numbers are 	added to 	the list that 	range in 	value from 1 	to 10. </a:t>
            </a:r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743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list_scrip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1"/>
            <a:ext cx="44196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3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2743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 descr="list_scrip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2743200"/>
            <a:ext cx="511016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1524000"/>
            <a:ext cx="15795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0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07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1524000"/>
            <a:ext cx="15795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2743200" y="2133601"/>
            <a:ext cx="52578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1pPr>
            <a:lvl2pPr marL="742950" indent="-28575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2pPr>
            <a:lvl3pPr marL="11430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3pPr>
            <a:lvl4pPr marL="16002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4pPr>
            <a:lvl5pPr marL="20574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Tahoma" panose="020B0604030504040204" pitchFamily="34" charset="0"/>
              </a:rPr>
              <a:t>Printing out all values from a list requires the use of a loop and a variable.</a:t>
            </a:r>
          </a:p>
          <a:p>
            <a:pPr eaLnBrk="1" hangingPunct="1">
              <a:spcBef>
                <a:spcPct val="0"/>
              </a:spcBef>
            </a:pPr>
            <a:endParaRPr lang="en-US" sz="28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Tahoma" panose="020B0604030504040204" pitchFamily="34" charset="0"/>
              </a:rPr>
              <a:t>The loop and variable combination allow access of all items in the list.</a:t>
            </a:r>
          </a:p>
        </p:txBody>
      </p:sp>
    </p:spTree>
    <p:extLst>
      <p:ext uri="{BB962C8B-B14F-4D97-AF65-F5344CB8AC3E}">
        <p14:creationId xmlns:p14="http://schemas.microsoft.com/office/powerpoint/2010/main" val="36170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17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1524000"/>
            <a:ext cx="15795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6" descr="printList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057400"/>
            <a:ext cx="595471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7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752600" y="2667000"/>
            <a:ext cx="651332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As long as I am hungry</a:t>
            </a:r>
            <a:b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   I eat something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While I have pretzels</a:t>
            </a:r>
            <a:b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>
                <a:latin typeface="Tahoma" panose="020B0604030504040204" pitchFamily="34" charset="0"/>
                <a:cs typeface="Tahoma" panose="020B0604030504040204" pitchFamily="34" charset="0"/>
              </a:rPr>
              <a:t>   I eat one</a:t>
            </a:r>
          </a:p>
        </p:txBody>
      </p:sp>
      <p:sp>
        <p:nvSpPr>
          <p:cNvPr id="21508" name="WordArt 3"/>
          <p:cNvSpPr>
            <a:spLocks noChangeArrowheads="1" noChangeShapeType="1" noTextEdit="1"/>
          </p:cNvSpPr>
          <p:nvPr/>
        </p:nvSpPr>
        <p:spPr bwMode="auto">
          <a:xfrm>
            <a:off x="2743200" y="1524000"/>
            <a:ext cx="6629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the loop</a:t>
            </a:r>
          </a:p>
        </p:txBody>
      </p:sp>
      <p:pic>
        <p:nvPicPr>
          <p:cNvPr id="21509" name="Picture 5" descr="MCj043005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657600"/>
            <a:ext cx="18811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7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b="0" dirty="0">
              <a:latin typeface="Tahoma" pitchFamily="34" charset="0"/>
            </a:endParaRPr>
          </a:p>
          <a:p>
            <a:pPr>
              <a:defRPr/>
            </a:pPr>
            <a:endParaRPr lang="en-US" dirty="0">
              <a:latin typeface="Tahoma" pitchFamily="34" charset="0"/>
            </a:endParaRPr>
          </a:p>
          <a:p>
            <a:pPr>
              <a:defRPr/>
            </a:pPr>
            <a:r>
              <a:rPr lang="en-US" dirty="0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37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1600200"/>
            <a:ext cx="15795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2057400" y="1752600"/>
            <a:ext cx="5715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1pPr>
            <a:lvl2pPr marL="742950" indent="-28575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2pPr>
            <a:lvl3pPr marL="11430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3pPr>
            <a:lvl4pPr marL="16002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4pPr>
            <a:lvl5pPr marL="20574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Tahoma" panose="020B0604030504040204" pitchFamily="34" charset="0"/>
              </a:rPr>
              <a:t>Searching a list for a certain value is an important algorithmic skill.  </a:t>
            </a:r>
          </a:p>
          <a:p>
            <a:pPr eaLnBrk="1" hangingPunct="1">
              <a:spcBef>
                <a:spcPct val="0"/>
              </a:spcBef>
            </a:pPr>
            <a:endParaRPr lang="en-US" sz="28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Tahoma" panose="020B0604030504040204" pitchFamily="34" charset="0"/>
              </a:rPr>
              <a:t>All computer science students need to know how to do this.</a:t>
            </a:r>
          </a:p>
          <a:p>
            <a:pPr eaLnBrk="1" hangingPunct="1">
              <a:spcBef>
                <a:spcPct val="0"/>
              </a:spcBef>
            </a:pPr>
            <a:endParaRPr lang="en-US" sz="28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Tahoma" panose="020B0604030504040204" pitchFamily="34" charset="0"/>
              </a:rPr>
              <a:t>A loop, if statement, and a variable are required.</a:t>
            </a:r>
          </a:p>
        </p:txBody>
      </p:sp>
    </p:spTree>
    <p:extLst>
      <p:ext uri="{BB962C8B-B14F-4D97-AF65-F5344CB8AC3E}">
        <p14:creationId xmlns:p14="http://schemas.microsoft.com/office/powerpoint/2010/main" val="21369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48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1524000"/>
            <a:ext cx="15795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1481070" y="1752600"/>
            <a:ext cx="705333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1pPr>
            <a:lvl2pPr marL="742950" indent="-28575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2pPr>
            <a:lvl3pPr marL="11430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3pPr>
            <a:lvl4pPr marL="16002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4pPr>
            <a:lvl5pPr marL="2057400" indent="-228600" eaLnBrk="0" hangingPunct="0"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6600" b="1">
                <a:solidFill>
                  <a:schemeClr val="bg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2800" i="1" u="sng" dirty="0">
                <a:solidFill>
                  <a:schemeClr val="tx1"/>
                </a:solidFill>
                <a:latin typeface="Tahoma" panose="020B0604030504040204" pitchFamily="34" charset="0"/>
              </a:rPr>
              <a:t>Basic algorithm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</a:rPr>
              <a:t>Loop 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</a:rPr>
              <a:t>through all items in list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</a:rPr>
              <a:t>    Check if 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</a:rPr>
              <a:t>current 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</a:rPr>
              <a:t>item matches value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</a:rPr>
              <a:t>        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</a:rPr>
              <a:t>Number is in list!</a:t>
            </a:r>
            <a:endParaRPr lang="en-US" sz="28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</a:rPr>
              <a:t>	Print “Yes” 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</a:rPr>
              <a:t>else 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</a:rPr>
              <a:t>print “no”</a:t>
            </a:r>
            <a:endParaRPr lang="en-US" sz="28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358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438" y="570667"/>
            <a:ext cx="2113207" cy="560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796" y="-130329"/>
            <a:ext cx="6118802" cy="743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514600" y="2514600"/>
            <a:ext cx="646651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600">
                <a:solidFill>
                  <a:srgbClr val="0033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loop if (</a:t>
            </a:r>
            <a:r>
              <a:rPr lang="en-US" sz="3600">
                <a:solidFill>
                  <a:srgbClr val="008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student is hungry</a:t>
            </a:r>
            <a:br>
              <a:rPr lang="en-US" sz="3600">
                <a:solidFill>
                  <a:srgbClr val="008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>
                <a:solidFill>
                  <a:srgbClr val="008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    and more pretzels left </a:t>
            </a:r>
            <a:r>
              <a:rPr lang="en-US" sz="3600">
                <a:solidFill>
                  <a:srgbClr val="0033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br>
              <a:rPr lang="en-US" sz="3600">
                <a:solidFill>
                  <a:srgbClr val="003366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>
                <a:solidFill>
                  <a:srgbClr val="0033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{</a:t>
            </a:r>
            <a:br>
              <a:rPr lang="en-US" sz="3600">
                <a:solidFill>
                  <a:srgbClr val="003366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>
                <a:solidFill>
                  <a:srgbClr val="0033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360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student will eat </a:t>
            </a:r>
            <a:br>
              <a:rPr lang="en-US" sz="360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 1 pretzel stick</a:t>
            </a:r>
            <a:br>
              <a:rPr lang="en-US" sz="360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>
                <a:solidFill>
                  <a:srgbClr val="0033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}</a:t>
            </a:r>
            <a:endParaRPr lang="en-US" sz="6600">
              <a:solidFill>
                <a:srgbClr val="003366"/>
              </a:solidFill>
              <a:latin typeface="Rockwell" panose="02060603020205020403" pitchFamily="18" charset="0"/>
            </a:endParaRPr>
          </a:p>
        </p:txBody>
      </p:sp>
      <p:sp>
        <p:nvSpPr>
          <p:cNvPr id="23556" name="WordArt 5"/>
          <p:cNvSpPr>
            <a:spLocks noChangeArrowheads="1" noChangeShapeType="1" noTextEdit="1"/>
          </p:cNvSpPr>
          <p:nvPr/>
        </p:nvSpPr>
        <p:spPr bwMode="auto">
          <a:xfrm>
            <a:off x="2362200" y="1447800"/>
            <a:ext cx="7620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Loop Demonstration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8153400" y="4419600"/>
            <a:ext cx="2133600" cy="584200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8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condition</a:t>
            </a:r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 flipV="1">
            <a:off x="7543800" y="3810000"/>
            <a:ext cx="609600" cy="6096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2667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1"/>
            <a:ext cx="26670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172200" y="2286000"/>
            <a:ext cx="3810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Loops are used to repeat a command or set of commands forever or for a set number of times. </a:t>
            </a:r>
            <a:br>
              <a:rPr lang="en-US" sz="2800">
                <a:latin typeface="Tahoma" panose="020B0604030504040204" pitchFamily="34" charset="0"/>
              </a:rPr>
            </a:br>
            <a:endParaRPr lang="en-US" sz="2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2667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6781800" y="1676400"/>
            <a:ext cx="33528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When the green flag is clicked, the Bug will say "looping" for 2 seconds and then wait 2 seconds before saying it again.  This loop will run forever. </a:t>
            </a:r>
            <a:br>
              <a:rPr lang="en-US" sz="2800">
                <a:latin typeface="Tahoma" panose="020B0604030504040204" pitchFamily="34" charset="0"/>
              </a:rPr>
            </a:br>
            <a:endParaRPr lang="en-US" sz="2800">
              <a:latin typeface="Tahoma" panose="020B0604030504040204" pitchFamily="34" charset="0"/>
            </a:endParaRPr>
          </a:p>
        </p:txBody>
      </p:sp>
      <p:pic>
        <p:nvPicPr>
          <p:cNvPr id="27653" name="Picture 5" descr="loop_one_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19401"/>
            <a:ext cx="342900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8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b="0">
              <a:latin typeface="Tahoma" pitchFamily="34" charset="0"/>
            </a:endParaRPr>
          </a:p>
          <a:p>
            <a:pPr>
              <a:defRPr/>
            </a:pPr>
            <a:endParaRPr lang="en-US">
              <a:latin typeface="Tahoma" pitchFamily="34" charset="0"/>
            </a:endParaRPr>
          </a:p>
          <a:p>
            <a:pPr>
              <a:defRPr/>
            </a:pPr>
            <a:r>
              <a:rPr lang="en-US">
                <a:latin typeface="Tahoma" pitchFamily="34" charset="0"/>
              </a:rPr>
              <a:t>© A+ Computer Science  -  www.apluscompsci.com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2667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6" descr="loop_one_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19401"/>
            <a:ext cx="342900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1828800"/>
            <a:ext cx="16859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3429000"/>
            <a:ext cx="20113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6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15A50A-1C5C-41FD-8393-D82DBF010C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39B76E-F888-44BD-8614-D69193D923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51BFE-01D5-4811-BE28-E266D0224D7A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897</Words>
  <Application>Microsoft Office PowerPoint</Application>
  <PresentationFormat>Widescreen</PresentationFormat>
  <Paragraphs>293</Paragraphs>
  <Slides>52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Arial</vt:lpstr>
      <vt:lpstr>Arial Black</vt:lpstr>
      <vt:lpstr>Calibri</vt:lpstr>
      <vt:lpstr>Calibri Light</vt:lpstr>
      <vt:lpstr>Impact</vt:lpstr>
      <vt:lpstr>Rockwell</vt:lpstr>
      <vt:lpstr>Tahoma</vt:lpstr>
      <vt:lpstr>Times New Roman</vt:lpstr>
      <vt:lpstr>Wingdings</vt:lpstr>
      <vt:lpstr>Office Theme</vt:lpstr>
      <vt:lpstr>Scratch Semester Final Review</vt:lpstr>
      <vt:lpstr>Remember you have a Scratch Reference Sheet on the Class Website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Nested Loops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Booleans</vt:lpstr>
      <vt:lpstr>Types of Comparators</vt:lpstr>
      <vt:lpstr>Examples</vt:lpstr>
      <vt:lpstr>Examples</vt:lpstr>
      <vt:lpstr>Examples</vt:lpstr>
      <vt:lpstr>Examples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 Semester Final Review</dc:title>
  <dc:creator>Rendon, Isiana</dc:creator>
  <cp:lastModifiedBy>Rendon, Isiana</cp:lastModifiedBy>
  <cp:revision>2</cp:revision>
  <dcterms:created xsi:type="dcterms:W3CDTF">2014-12-12T14:21:50Z</dcterms:created>
  <dcterms:modified xsi:type="dcterms:W3CDTF">2014-12-12T15:05:58Z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</Properties>
</file>