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87" r:id="rId23"/>
    <p:sldId id="274" r:id="rId24"/>
    <p:sldId id="275" r:id="rId25"/>
    <p:sldId id="276" r:id="rId26"/>
    <p:sldId id="288" r:id="rId27"/>
    <p:sldId id="289" r:id="rId28"/>
    <p:sldId id="290" r:id="rId29"/>
    <p:sldId id="291" r:id="rId30"/>
    <p:sldId id="292" r:id="rId31"/>
    <p:sldId id="293" r:id="rId32"/>
    <p:sldId id="277" r:id="rId33"/>
    <p:sldId id="278" r:id="rId34"/>
    <p:sldId id="279" r:id="rId35"/>
    <p:sldId id="280" r:id="rId36"/>
    <p:sldId id="281" r:id="rId37"/>
    <p:sldId id="282" r:id="rId38"/>
    <p:sldId id="283" r:id="rId39"/>
    <p:sldId id="284" r:id="rId40"/>
    <p:sldId id="285" r:id="rId41"/>
    <p:sldId id="297" r:id="rId42"/>
    <p:sldId id="299" r:id="rId43"/>
    <p:sldId id="300" r:id="rId44"/>
    <p:sldId id="301" r:id="rId45"/>
    <p:sldId id="302" r:id="rId46"/>
    <p:sldId id="303" r:id="rId47"/>
    <p:sldId id="304" r:id="rId48"/>
    <p:sldId id="294" r:id="rId49"/>
    <p:sldId id="295" r:id="rId50"/>
    <p:sldId id="29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37E4D-27CE-4846-ABFC-27FD45666004}" type="datetimeFigureOut">
              <a:rPr lang="en-US" smtClean="0"/>
              <a:t>12/12/2014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8BC9C-401C-41E5-B15F-DCAEEF4E2421}" type="slidenum">
              <a:rPr lang="en-US" smtClean="0"/>
              <a:t>‹#›</a:t>
            </a:fld>
            <a:endParaRPr lang="en-US"/>
          </a:p>
        </p:txBody>
      </p:sp>
    </p:spTree>
    <p:extLst>
      <p:ext uri="{BB962C8B-B14F-4D97-AF65-F5344CB8AC3E}">
        <p14:creationId xmlns:p14="http://schemas.microsoft.com/office/powerpoint/2010/main" val="410275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493DA463-B6C0-4659-BBF8-88B446969A20}" type="slidenum">
              <a:rPr lang="en-US" sz="1200">
                <a:latin typeface="Arial" panose="020B0604020202020204" pitchFamily="34" charset="0"/>
              </a:rPr>
              <a:pPr eaLnBrk="1" hangingPunct="1"/>
              <a:t>2</a:t>
            </a:fld>
            <a:endParaRPr lang="en-US" sz="12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382588" y="684213"/>
            <a:ext cx="6096000" cy="3429000"/>
          </a:xfrm>
          <a:ln/>
        </p:spPr>
      </p:sp>
      <p:sp>
        <p:nvSpPr>
          <p:cNvPr id="27652" name="Rectangle 3"/>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189255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BDFD1F-5F44-4846-B74A-F3578781E615}" type="slidenum">
              <a:rPr lang="en-US" smtClean="0"/>
              <a:pPr>
                <a:spcBef>
                  <a:spcPct val="0"/>
                </a:spcBef>
              </a:pPr>
              <a:t>13</a:t>
            </a:fld>
            <a:endParaRPr lang="en-US" smtClean="0"/>
          </a:p>
        </p:txBody>
      </p:sp>
    </p:spTree>
    <p:extLst>
      <p:ext uri="{BB962C8B-B14F-4D97-AF65-F5344CB8AC3E}">
        <p14:creationId xmlns:p14="http://schemas.microsoft.com/office/powerpoint/2010/main" val="4148772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anose="020B0604020202020204" pitchFamily="34" charset="0"/>
              </a:rPr>
              <a:t>As long as the area ahead of bob is clear, the loop will continue to execute the statements inside.  Once the area ahead of bob is not clear, the loop will terminate.</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AE5B3F-1903-4200-9162-87F80498B407}" type="slidenum">
              <a:rPr lang="en-US" smtClean="0"/>
              <a:pPr>
                <a:spcBef>
                  <a:spcPct val="0"/>
                </a:spcBef>
              </a:pPr>
              <a:t>14</a:t>
            </a:fld>
            <a:endParaRPr lang="en-US" smtClean="0"/>
          </a:p>
        </p:txBody>
      </p:sp>
    </p:spTree>
    <p:extLst>
      <p:ext uri="{BB962C8B-B14F-4D97-AF65-F5344CB8AC3E}">
        <p14:creationId xmlns:p14="http://schemas.microsoft.com/office/powerpoint/2010/main" val="2363820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F07C57-059A-4E71-9874-ABF10601616D}" type="slidenum">
              <a:rPr lang="en-US" smtClean="0"/>
              <a:pPr>
                <a:spcBef>
                  <a:spcPct val="0"/>
                </a:spcBef>
              </a:pPr>
              <a:t>15</a:t>
            </a:fld>
            <a:endParaRPr lang="en-US" smtClean="0"/>
          </a:p>
        </p:txBody>
      </p:sp>
    </p:spTree>
    <p:extLst>
      <p:ext uri="{BB962C8B-B14F-4D97-AF65-F5344CB8AC3E}">
        <p14:creationId xmlns:p14="http://schemas.microsoft.com/office/powerpoint/2010/main" val="2449784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F57C58-1B1F-44C3-A3E4-90D340886E36}" type="slidenum">
              <a:rPr lang="en-US" smtClean="0"/>
              <a:pPr>
                <a:spcBef>
                  <a:spcPct val="0"/>
                </a:spcBef>
              </a:pPr>
              <a:t>16</a:t>
            </a:fld>
            <a:endParaRPr lang="en-US" smtClean="0"/>
          </a:p>
        </p:txBody>
      </p:sp>
    </p:spTree>
    <p:extLst>
      <p:ext uri="{BB962C8B-B14F-4D97-AF65-F5344CB8AC3E}">
        <p14:creationId xmlns:p14="http://schemas.microsoft.com/office/powerpoint/2010/main" val="4259654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anose="020B0604020202020204" pitchFamily="34" charset="0"/>
              </a:rPr>
              <a:t>This code will check to see if it is clear ahead.  If it is, the Jeroo will move forward one cell.  Then, the Jeroo will check to see if it can move ahead again.  If not, the Jeroo will go ahead and turn to avoid the water.</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C9B6A1-07D0-4EFE-80C0-ABB421F247B1}" type="slidenum">
              <a:rPr lang="en-US" smtClean="0"/>
              <a:pPr>
                <a:spcBef>
                  <a:spcPct val="0"/>
                </a:spcBef>
              </a:pPr>
              <a:t>17</a:t>
            </a:fld>
            <a:endParaRPr lang="en-US" smtClean="0"/>
          </a:p>
        </p:txBody>
      </p:sp>
    </p:spTree>
    <p:extLst>
      <p:ext uri="{BB962C8B-B14F-4D97-AF65-F5344CB8AC3E}">
        <p14:creationId xmlns:p14="http://schemas.microsoft.com/office/powerpoint/2010/main" val="3367051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449BC27E-053E-4DD1-8532-CAB374CD83E5}" type="slidenum">
              <a:rPr lang="en-US" sz="1200">
                <a:latin typeface="Arial" panose="020B0604020202020204" pitchFamily="34" charset="0"/>
              </a:rPr>
              <a:pPr eaLnBrk="1" hangingPunct="1"/>
              <a:t>23</a:t>
            </a:fld>
            <a:endParaRPr lang="en-US" sz="1200">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382588" y="685800"/>
            <a:ext cx="6096000" cy="34290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en-US" sz="1600" smtClean="0">
                <a:latin typeface="Arial" panose="020B0604020202020204" pitchFamily="34" charset="0"/>
              </a:rPr>
              <a:t>If the condition is true, </a:t>
            </a:r>
            <a:r>
              <a:rPr lang="en-US" sz="1600" smtClean="0">
                <a:latin typeface="Courier New" panose="02070309020205020404" pitchFamily="49" charset="0"/>
                <a:cs typeface="Courier New" panose="02070309020205020404" pitchFamily="49" charset="0"/>
              </a:rPr>
              <a:t>do something 1</a:t>
            </a:r>
            <a:r>
              <a:rPr lang="en-US" sz="1600" smtClean="0">
                <a:latin typeface="Arial" panose="020B0604020202020204" pitchFamily="34" charset="0"/>
              </a:rPr>
              <a:t> will occur.  </a:t>
            </a:r>
          </a:p>
          <a:p>
            <a:pPr eaLnBrk="1" hangingPunct="1"/>
            <a:r>
              <a:rPr lang="en-US" sz="1600" smtClean="0">
                <a:latin typeface="Arial" panose="020B0604020202020204" pitchFamily="34" charset="0"/>
              </a:rPr>
              <a:t>If the condition is false, </a:t>
            </a:r>
            <a:r>
              <a:rPr lang="en-US" sz="1600" smtClean="0">
                <a:latin typeface="Courier New" panose="02070309020205020404" pitchFamily="49" charset="0"/>
                <a:cs typeface="Courier New" panose="02070309020205020404" pitchFamily="49" charset="0"/>
              </a:rPr>
              <a:t>do something 2</a:t>
            </a:r>
            <a:r>
              <a:rPr lang="en-US" sz="1600" smtClean="0">
                <a:latin typeface="Arial" panose="020B0604020202020204" pitchFamily="34" charset="0"/>
              </a:rPr>
              <a:t> will occur.</a:t>
            </a:r>
          </a:p>
        </p:txBody>
      </p:sp>
    </p:spTree>
    <p:extLst>
      <p:ext uri="{BB962C8B-B14F-4D97-AF65-F5344CB8AC3E}">
        <p14:creationId xmlns:p14="http://schemas.microsoft.com/office/powerpoint/2010/main" val="1140480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6294993F-89D8-4315-842F-C87DC94D3C67}" type="slidenum">
              <a:rPr lang="en-US" sz="1200">
                <a:latin typeface="Arial" panose="020B0604020202020204" pitchFamily="34" charset="0"/>
              </a:rPr>
              <a:pPr eaLnBrk="1" hangingPunct="1"/>
              <a:t>25</a:t>
            </a:fld>
            <a:endParaRPr lang="en-US" sz="1200">
              <a:latin typeface="Arial" panose="020B0604020202020204" pitchFamily="34" charset="0"/>
            </a:endParaRPr>
          </a:p>
        </p:txBody>
      </p:sp>
      <p:sp>
        <p:nvSpPr>
          <p:cNvPr id="46083" name="Rectangle 2"/>
          <p:cNvSpPr>
            <a:spLocks noGrp="1" noRot="1" noChangeAspect="1" noChangeArrowheads="1" noTextEdit="1"/>
          </p:cNvSpPr>
          <p:nvPr>
            <p:ph type="sldImg"/>
          </p:nvPr>
        </p:nvSpPr>
        <p:spPr>
          <a:xfrm>
            <a:off x="382588" y="685800"/>
            <a:ext cx="6096000" cy="34290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en-US" sz="1600" smtClean="0">
                <a:latin typeface="Arial" panose="020B0604020202020204" pitchFamily="34" charset="0"/>
              </a:rPr>
              <a:t>Nesting occurs when one thing is placed inside of another thing.</a:t>
            </a:r>
          </a:p>
          <a:p>
            <a:pPr eaLnBrk="1" hangingPunct="1"/>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rPr>
              <a:t> has been nested inside of </a:t>
            </a:r>
            <a:r>
              <a:rPr lang="en-US" sz="1600" smtClean="0">
                <a:latin typeface="Courier New" panose="02070309020205020404" pitchFamily="49" charset="0"/>
                <a:cs typeface="Courier New" panose="02070309020205020404" pitchFamily="49" charset="0"/>
              </a:rPr>
              <a:t>if(num&gt;2)</a:t>
            </a:r>
          </a:p>
          <a:p>
            <a:pPr eaLnBrk="1" hangingPunct="1"/>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rPr>
              <a:t> will only be tested if </a:t>
            </a:r>
            <a:r>
              <a:rPr lang="en-US" sz="1600" smtClean="0">
                <a:latin typeface="Courier New" panose="02070309020205020404" pitchFamily="49" charset="0"/>
                <a:cs typeface="Courier New" panose="02070309020205020404" pitchFamily="49" charset="0"/>
              </a:rPr>
              <a:t>if(num&gt;2) </a:t>
            </a:r>
            <a:r>
              <a:rPr lang="en-US" sz="1600" smtClean="0">
                <a:latin typeface="Arial" panose="020B0604020202020204" pitchFamily="34" charset="0"/>
              </a:rPr>
              <a:t>is true.</a:t>
            </a:r>
          </a:p>
          <a:p>
            <a:pPr eaLnBrk="1" hangingPunct="1"/>
            <a:r>
              <a:rPr lang="en-US" sz="1600" smtClean="0">
                <a:latin typeface="Arial" panose="020B0604020202020204" pitchFamily="34" charset="0"/>
              </a:rPr>
              <a:t>The else is associated with </a:t>
            </a:r>
            <a:r>
              <a:rPr lang="en-US" sz="1600" smtClean="0">
                <a:latin typeface="Courier New" panose="02070309020205020404" pitchFamily="49" charset="0"/>
                <a:cs typeface="Courier New" panose="02070309020205020404" pitchFamily="49" charset="0"/>
              </a:rPr>
              <a:t>if(num&gt;2).  </a:t>
            </a:r>
            <a:r>
              <a:rPr lang="en-US" sz="1600" smtClean="0">
                <a:latin typeface="Arial" panose="020B0604020202020204" pitchFamily="34" charset="0"/>
                <a:cs typeface="Times New Roman" panose="02020603050405020304" pitchFamily="18" charset="0"/>
              </a:rPr>
              <a:t>Without the braces, the else would be associated with </a:t>
            </a:r>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cs typeface="Times New Roman" panose="02020603050405020304" pitchFamily="18" charset="0"/>
              </a:rPr>
              <a:t> as if and else are paired based on proximity.</a:t>
            </a:r>
            <a:endParaRPr lang="en-US" sz="1600" smtClean="0">
              <a:latin typeface="Arial" panose="020B0604020202020204" pitchFamily="34" charset="0"/>
            </a:endParaRPr>
          </a:p>
          <a:p>
            <a:pPr eaLnBrk="1" hangingPunct="1"/>
            <a:endParaRPr lang="en-US" sz="1600" smtClean="0">
              <a:latin typeface="Courier New" panose="02070309020205020404" pitchFamily="49" charset="0"/>
              <a:cs typeface="Courier New" panose="02070309020205020404" pitchFamily="49" charset="0"/>
            </a:endParaRPr>
          </a:p>
          <a:p>
            <a:pPr eaLnBrk="1" hangingPunct="1"/>
            <a:endParaRPr lang="en-US" sz="1600" smtClean="0">
              <a:latin typeface="Courier New" panose="02070309020205020404" pitchFamily="49" charset="0"/>
              <a:cs typeface="Courier New" panose="02070309020205020404" pitchFamily="49" charset="0"/>
            </a:endParaRPr>
          </a:p>
          <a:p>
            <a:pPr eaLnBrk="1" hangingPunct="1"/>
            <a:endParaRPr lang="en-US" sz="160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59709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4A00393A-4244-4306-B6DE-0DBC8CD29E73}" type="slidenum">
              <a:rPr lang="en-US" sz="1200">
                <a:latin typeface="Arial" panose="020B0604020202020204" pitchFamily="34" charset="0"/>
              </a:rPr>
              <a:pPr eaLnBrk="1" hangingPunct="1"/>
              <a:t>26</a:t>
            </a:fld>
            <a:endParaRPr lang="en-US" sz="1200">
              <a:latin typeface="Arial" panose="020B0604020202020204" pitchFamily="34" charset="0"/>
            </a:endParaRPr>
          </a:p>
        </p:txBody>
      </p:sp>
      <p:sp>
        <p:nvSpPr>
          <p:cNvPr id="49155" name="Rectangle 2"/>
          <p:cNvSpPr>
            <a:spLocks noGrp="1" noRot="1" noChangeAspect="1" noChangeArrowheads="1" noTextEdit="1"/>
          </p:cNvSpPr>
          <p:nvPr>
            <p:ph type="sldImg"/>
          </p:nvPr>
        </p:nvSpPr>
        <p:spPr>
          <a:xfrm>
            <a:off x="417513" y="652463"/>
            <a:ext cx="6096000" cy="34290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en-US" sz="1600" smtClean="0">
                <a:latin typeface="Arial" panose="020B0604020202020204" pitchFamily="34" charset="0"/>
              </a:rPr>
              <a:t>Nesting occurs when one thing is placed inside of another thing.</a:t>
            </a:r>
          </a:p>
          <a:p>
            <a:pPr eaLnBrk="1" hangingPunct="1"/>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rPr>
              <a:t> has been nested inside of </a:t>
            </a:r>
            <a:r>
              <a:rPr lang="en-US" sz="1600" smtClean="0">
                <a:latin typeface="Courier New" panose="02070309020205020404" pitchFamily="49" charset="0"/>
                <a:cs typeface="Courier New" panose="02070309020205020404" pitchFamily="49" charset="0"/>
              </a:rPr>
              <a:t>if(num&gt;2)</a:t>
            </a:r>
          </a:p>
          <a:p>
            <a:pPr eaLnBrk="1" hangingPunct="1"/>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rPr>
              <a:t> will only be tested if </a:t>
            </a:r>
            <a:r>
              <a:rPr lang="en-US" sz="1600" smtClean="0">
                <a:latin typeface="Courier New" panose="02070309020205020404" pitchFamily="49" charset="0"/>
                <a:cs typeface="Courier New" panose="02070309020205020404" pitchFamily="49" charset="0"/>
              </a:rPr>
              <a:t>if(num&gt;2) </a:t>
            </a:r>
            <a:r>
              <a:rPr lang="en-US" sz="1600" smtClean="0">
                <a:latin typeface="Arial" panose="020B0604020202020204" pitchFamily="34" charset="0"/>
              </a:rPr>
              <a:t>is true.</a:t>
            </a:r>
          </a:p>
          <a:p>
            <a:pPr eaLnBrk="1" hangingPunct="1"/>
            <a:r>
              <a:rPr lang="en-US" sz="1600" smtClean="0">
                <a:latin typeface="Arial" panose="020B0604020202020204" pitchFamily="34" charset="0"/>
              </a:rPr>
              <a:t>The else is associated with </a:t>
            </a:r>
            <a:r>
              <a:rPr lang="en-US" sz="1600" smtClean="0">
                <a:latin typeface="Courier New" panose="02070309020205020404" pitchFamily="49" charset="0"/>
                <a:cs typeface="Courier New" panose="02070309020205020404" pitchFamily="49" charset="0"/>
              </a:rPr>
              <a:t>if(num&lt;10).  </a:t>
            </a:r>
            <a:r>
              <a:rPr lang="en-US" sz="1600" smtClean="0">
                <a:latin typeface="Arial" panose="020B0604020202020204" pitchFamily="34" charset="0"/>
                <a:cs typeface="Times New Roman" panose="02020603050405020304" pitchFamily="18" charset="0"/>
              </a:rPr>
              <a:t>If braces were present around </a:t>
            </a:r>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cs typeface="Times New Roman" panose="02020603050405020304" pitchFamily="18" charset="0"/>
              </a:rPr>
              <a:t>, the else would be associated with </a:t>
            </a:r>
            <a:r>
              <a:rPr lang="en-US" sz="1600" smtClean="0">
                <a:latin typeface="Courier New" panose="02070309020205020404" pitchFamily="49" charset="0"/>
                <a:cs typeface="Courier New" panose="02070309020205020404" pitchFamily="49" charset="0"/>
              </a:rPr>
              <a:t>if(num&gt;2)</a:t>
            </a:r>
            <a:r>
              <a:rPr lang="en-US" sz="1600" smtClean="0">
                <a:latin typeface="Arial" panose="020B0604020202020204" pitchFamily="34" charset="0"/>
                <a:cs typeface="Times New Roman" panose="02020603050405020304" pitchFamily="18" charset="0"/>
              </a:rPr>
              <a:t>as if and else are paired based on proximity.</a:t>
            </a:r>
            <a:endParaRPr lang="en-US" sz="1600" smtClean="0">
              <a:latin typeface="Arial" panose="020B0604020202020204" pitchFamily="34" charset="0"/>
            </a:endParaRP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4221550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4A00393A-4244-4306-B6DE-0DBC8CD29E73}" type="slidenum">
              <a:rPr lang="en-US" sz="1200">
                <a:latin typeface="Arial" panose="020B0604020202020204" pitchFamily="34" charset="0"/>
              </a:rPr>
              <a:pPr eaLnBrk="1" hangingPunct="1"/>
              <a:t>27</a:t>
            </a:fld>
            <a:endParaRPr lang="en-US" sz="1200">
              <a:latin typeface="Arial" panose="020B0604020202020204" pitchFamily="34" charset="0"/>
            </a:endParaRPr>
          </a:p>
        </p:txBody>
      </p:sp>
      <p:sp>
        <p:nvSpPr>
          <p:cNvPr id="49155" name="Rectangle 2"/>
          <p:cNvSpPr>
            <a:spLocks noGrp="1" noRot="1" noChangeAspect="1" noChangeArrowheads="1" noTextEdit="1"/>
          </p:cNvSpPr>
          <p:nvPr>
            <p:ph type="sldImg"/>
          </p:nvPr>
        </p:nvSpPr>
        <p:spPr>
          <a:xfrm>
            <a:off x="417513" y="652463"/>
            <a:ext cx="6096000" cy="34290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en-US" sz="1600" smtClean="0">
                <a:latin typeface="Arial" panose="020B0604020202020204" pitchFamily="34" charset="0"/>
              </a:rPr>
              <a:t>Nesting occurs when one thing is placed inside of another thing.</a:t>
            </a:r>
          </a:p>
          <a:p>
            <a:pPr eaLnBrk="1" hangingPunct="1"/>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rPr>
              <a:t> has been nested inside of </a:t>
            </a:r>
            <a:r>
              <a:rPr lang="en-US" sz="1600" smtClean="0">
                <a:latin typeface="Courier New" panose="02070309020205020404" pitchFamily="49" charset="0"/>
                <a:cs typeface="Courier New" panose="02070309020205020404" pitchFamily="49" charset="0"/>
              </a:rPr>
              <a:t>if(num&gt;2)</a:t>
            </a:r>
          </a:p>
          <a:p>
            <a:pPr eaLnBrk="1" hangingPunct="1"/>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rPr>
              <a:t> will only be tested if </a:t>
            </a:r>
            <a:r>
              <a:rPr lang="en-US" sz="1600" smtClean="0">
                <a:latin typeface="Courier New" panose="02070309020205020404" pitchFamily="49" charset="0"/>
                <a:cs typeface="Courier New" panose="02070309020205020404" pitchFamily="49" charset="0"/>
              </a:rPr>
              <a:t>if(num&gt;2) </a:t>
            </a:r>
            <a:r>
              <a:rPr lang="en-US" sz="1600" smtClean="0">
                <a:latin typeface="Arial" panose="020B0604020202020204" pitchFamily="34" charset="0"/>
              </a:rPr>
              <a:t>is true.</a:t>
            </a:r>
          </a:p>
          <a:p>
            <a:pPr eaLnBrk="1" hangingPunct="1"/>
            <a:r>
              <a:rPr lang="en-US" sz="1600" smtClean="0">
                <a:latin typeface="Arial" panose="020B0604020202020204" pitchFamily="34" charset="0"/>
              </a:rPr>
              <a:t>The else is associated with </a:t>
            </a:r>
            <a:r>
              <a:rPr lang="en-US" sz="1600" smtClean="0">
                <a:latin typeface="Courier New" panose="02070309020205020404" pitchFamily="49" charset="0"/>
                <a:cs typeface="Courier New" panose="02070309020205020404" pitchFamily="49" charset="0"/>
              </a:rPr>
              <a:t>if(num&lt;10).  </a:t>
            </a:r>
            <a:r>
              <a:rPr lang="en-US" sz="1600" smtClean="0">
                <a:latin typeface="Arial" panose="020B0604020202020204" pitchFamily="34" charset="0"/>
                <a:cs typeface="Times New Roman" panose="02020603050405020304" pitchFamily="18" charset="0"/>
              </a:rPr>
              <a:t>If braces were present around </a:t>
            </a:r>
            <a:r>
              <a:rPr lang="en-US" sz="1600" smtClean="0">
                <a:latin typeface="Courier New" panose="02070309020205020404" pitchFamily="49" charset="0"/>
                <a:cs typeface="Courier New" panose="02070309020205020404" pitchFamily="49" charset="0"/>
              </a:rPr>
              <a:t>if(num&lt;10)</a:t>
            </a:r>
            <a:r>
              <a:rPr lang="en-US" sz="1600" smtClean="0">
                <a:latin typeface="Arial" panose="020B0604020202020204" pitchFamily="34" charset="0"/>
                <a:cs typeface="Times New Roman" panose="02020603050405020304" pitchFamily="18" charset="0"/>
              </a:rPr>
              <a:t>, the else would be associated with </a:t>
            </a:r>
            <a:r>
              <a:rPr lang="en-US" sz="1600" smtClean="0">
                <a:latin typeface="Courier New" panose="02070309020205020404" pitchFamily="49" charset="0"/>
                <a:cs typeface="Courier New" panose="02070309020205020404" pitchFamily="49" charset="0"/>
              </a:rPr>
              <a:t>if(num&gt;2)</a:t>
            </a:r>
            <a:r>
              <a:rPr lang="en-US" sz="1600" smtClean="0">
                <a:latin typeface="Arial" panose="020B0604020202020204" pitchFamily="34" charset="0"/>
                <a:cs typeface="Times New Roman" panose="02020603050405020304" pitchFamily="18" charset="0"/>
              </a:rPr>
              <a:t>as if and else are paired based on proximity.</a:t>
            </a:r>
            <a:endParaRPr lang="en-US" sz="1600" smtClean="0">
              <a:latin typeface="Arial" panose="020B0604020202020204" pitchFamily="34" charset="0"/>
            </a:endParaRP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050872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A560920B-2B5E-4D2D-BF10-F93BD9E3676F}" type="slidenum">
              <a:rPr lang="en-US" sz="1200">
                <a:latin typeface="Arial" panose="020B0604020202020204" pitchFamily="34" charset="0"/>
              </a:rPr>
              <a:pPr eaLnBrk="1" hangingPunct="1"/>
              <a:t>28</a:t>
            </a:fld>
            <a:endParaRPr lang="en-US" sz="1200">
              <a:latin typeface="Arial" panose="020B0604020202020204" pitchFamily="34" charset="0"/>
            </a:endParaRPr>
          </a:p>
        </p:txBody>
      </p:sp>
      <p:sp>
        <p:nvSpPr>
          <p:cNvPr id="51203" name="Rectangle 2"/>
          <p:cNvSpPr>
            <a:spLocks noGrp="1" noRot="1" noChangeAspect="1" noChangeArrowheads="1" noTextEdit="1"/>
          </p:cNvSpPr>
          <p:nvPr>
            <p:ph type="sldImg"/>
          </p:nvPr>
        </p:nvSpPr>
        <p:spPr>
          <a:xfrm>
            <a:off x="382588" y="685800"/>
            <a:ext cx="6096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endParaRPr lang="en-US" sz="1600" smtClean="0">
              <a:latin typeface="Arial" panose="020B0604020202020204" pitchFamily="34" charset="0"/>
            </a:endParaRPr>
          </a:p>
        </p:txBody>
      </p:sp>
    </p:spTree>
    <p:extLst>
      <p:ext uri="{BB962C8B-B14F-4D97-AF65-F5344CB8AC3E}">
        <p14:creationId xmlns:p14="http://schemas.microsoft.com/office/powerpoint/2010/main" val="170379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57BBB758-ADB5-4560-BA18-D3AC745B7C41}" type="slidenum">
              <a:rPr lang="en-US" sz="1200">
                <a:latin typeface="Arial" panose="020B0604020202020204" pitchFamily="34" charset="0"/>
              </a:rPr>
              <a:pPr eaLnBrk="1" hangingPunct="1"/>
              <a:t>3</a:t>
            </a:fld>
            <a:endParaRPr lang="en-US" sz="1200">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382588" y="685800"/>
            <a:ext cx="6096000" cy="3429000"/>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endParaRPr lang="en-US" sz="1600" smtClean="0">
              <a:latin typeface="Arial" panose="020B0604020202020204" pitchFamily="34" charset="0"/>
            </a:endParaRPr>
          </a:p>
        </p:txBody>
      </p:sp>
    </p:spTree>
    <p:extLst>
      <p:ext uri="{BB962C8B-B14F-4D97-AF65-F5344CB8AC3E}">
        <p14:creationId xmlns:p14="http://schemas.microsoft.com/office/powerpoint/2010/main" val="3675744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82FF8A-EE28-4183-8BFB-806805738E5C}" type="slidenum">
              <a:rPr lang="en-US"/>
              <a:pPr eaLnBrk="1" hangingPunct="1"/>
              <a:t>38</a:t>
            </a:fld>
            <a:endParaRPr lang="en-US"/>
          </a:p>
        </p:txBody>
      </p:sp>
    </p:spTree>
    <p:extLst>
      <p:ext uri="{BB962C8B-B14F-4D97-AF65-F5344CB8AC3E}">
        <p14:creationId xmlns:p14="http://schemas.microsoft.com/office/powerpoint/2010/main" val="4187476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58D839-0D67-48C0-8B90-8DC2E078F925}" type="slidenum">
              <a:rPr lang="en-US"/>
              <a:pPr eaLnBrk="1" hangingPunct="1"/>
              <a:t>39</a:t>
            </a:fld>
            <a:endParaRPr lang="en-US"/>
          </a:p>
        </p:txBody>
      </p:sp>
    </p:spTree>
    <p:extLst>
      <p:ext uri="{BB962C8B-B14F-4D97-AF65-F5344CB8AC3E}">
        <p14:creationId xmlns:p14="http://schemas.microsoft.com/office/powerpoint/2010/main" val="626062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93C4C0-5F5C-4BB3-B619-63D3D8C1C1AF}" type="slidenum">
              <a:rPr lang="en-US"/>
              <a:pPr eaLnBrk="1" hangingPunct="1"/>
              <a:t>40</a:t>
            </a:fld>
            <a:endParaRPr lang="en-US"/>
          </a:p>
        </p:txBody>
      </p:sp>
    </p:spTree>
    <p:extLst>
      <p:ext uri="{BB962C8B-B14F-4D97-AF65-F5344CB8AC3E}">
        <p14:creationId xmlns:p14="http://schemas.microsoft.com/office/powerpoint/2010/main" val="2534057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CC629B-C7C5-4E0C-8AE8-89A02AC39C96}" type="slidenum">
              <a:rPr lang="en-US"/>
              <a:pPr eaLnBrk="1" hangingPunct="1"/>
              <a:t>41</a:t>
            </a:fld>
            <a:endParaRPr lang="en-US"/>
          </a:p>
        </p:txBody>
      </p:sp>
    </p:spTree>
    <p:extLst>
      <p:ext uri="{BB962C8B-B14F-4D97-AF65-F5344CB8AC3E}">
        <p14:creationId xmlns:p14="http://schemas.microsoft.com/office/powerpoint/2010/main" val="1634893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14057A-A0B8-473A-AD6D-8D495E25AEF0}" type="slidenum">
              <a:rPr lang="en-US"/>
              <a:pPr eaLnBrk="1" hangingPunct="1"/>
              <a:t>42</a:t>
            </a:fld>
            <a:endParaRPr lang="en-US"/>
          </a:p>
        </p:txBody>
      </p:sp>
    </p:spTree>
    <p:extLst>
      <p:ext uri="{BB962C8B-B14F-4D97-AF65-F5344CB8AC3E}">
        <p14:creationId xmlns:p14="http://schemas.microsoft.com/office/powerpoint/2010/main" val="3471051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C171E7-53BA-4C27-BFDB-C3FCCE834426}" type="slidenum">
              <a:rPr lang="en-US"/>
              <a:pPr eaLnBrk="1" hangingPunct="1"/>
              <a:t>43</a:t>
            </a:fld>
            <a:endParaRPr lang="en-US"/>
          </a:p>
        </p:txBody>
      </p:sp>
    </p:spTree>
    <p:extLst>
      <p:ext uri="{BB962C8B-B14F-4D97-AF65-F5344CB8AC3E}">
        <p14:creationId xmlns:p14="http://schemas.microsoft.com/office/powerpoint/2010/main" val="1568137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41AF00-A959-4EEF-92B5-EF768C26BBB1}" type="slidenum">
              <a:rPr lang="en-US"/>
              <a:pPr eaLnBrk="1" hangingPunct="1"/>
              <a:t>44</a:t>
            </a:fld>
            <a:endParaRPr lang="en-US"/>
          </a:p>
        </p:txBody>
      </p:sp>
    </p:spTree>
    <p:extLst>
      <p:ext uri="{BB962C8B-B14F-4D97-AF65-F5344CB8AC3E}">
        <p14:creationId xmlns:p14="http://schemas.microsoft.com/office/powerpoint/2010/main" val="40253743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381000" y="685800"/>
            <a:ext cx="6094413" cy="342900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smtClean="0">
                <a:latin typeface="Arial" panose="020B0604020202020204" pitchFamily="34" charset="0"/>
              </a:rPr>
              <a:t>If a method contains a call to itself, that method is recursive.  Recursion is a very useful programming tool if used properly.</a:t>
            </a:r>
          </a:p>
        </p:txBody>
      </p:sp>
    </p:spTree>
    <p:extLst>
      <p:ext uri="{BB962C8B-B14F-4D97-AF65-F5344CB8AC3E}">
        <p14:creationId xmlns:p14="http://schemas.microsoft.com/office/powerpoint/2010/main" val="31614980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381000" y="685800"/>
            <a:ext cx="6094413" cy="3429000"/>
          </a:xfrm>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6454095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73B0B68C-76F8-4061-A0D1-D4AD7ABE41BA}" type="slidenum">
              <a:rPr lang="en-US" sz="1200">
                <a:latin typeface="Arial" panose="020B0604020202020204" pitchFamily="34" charset="0"/>
              </a:rPr>
              <a:pPr eaLnBrk="1" hangingPunct="1"/>
              <a:t>47</a:t>
            </a:fld>
            <a:endParaRPr lang="en-US" sz="1200">
              <a:latin typeface="Arial" panose="020B0604020202020204" pitchFamily="34" charset="0"/>
            </a:endParaRPr>
          </a:p>
        </p:txBody>
      </p:sp>
      <p:sp>
        <p:nvSpPr>
          <p:cNvPr id="55299" name="Rectangle 2"/>
          <p:cNvSpPr>
            <a:spLocks noGrp="1" noRot="1" noChangeAspect="1" noChangeArrowheads="1" noTextEdit="1"/>
          </p:cNvSpPr>
          <p:nvPr>
            <p:ph type="sldImg"/>
          </p:nvPr>
        </p:nvSpPr>
        <p:spPr>
          <a:xfrm>
            <a:off x="382588" y="685800"/>
            <a:ext cx="6096000" cy="3429000"/>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endParaRPr lang="en-US" sz="1600" smtClean="0">
              <a:latin typeface="Arial" panose="020B0604020202020204" pitchFamily="34" charset="0"/>
            </a:endParaRPr>
          </a:p>
        </p:txBody>
      </p:sp>
    </p:spTree>
    <p:extLst>
      <p:ext uri="{BB962C8B-B14F-4D97-AF65-F5344CB8AC3E}">
        <p14:creationId xmlns:p14="http://schemas.microsoft.com/office/powerpoint/2010/main" val="601215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5E9663A6-526C-4052-BA65-3EA8A457930C}" type="slidenum">
              <a:rPr lang="en-US" sz="1200">
                <a:latin typeface="Arial" panose="020B0604020202020204" pitchFamily="34" charset="0"/>
              </a:rPr>
              <a:pPr eaLnBrk="1" hangingPunct="1"/>
              <a:t>4</a:t>
            </a:fld>
            <a:endParaRPr lang="en-US" sz="12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382588" y="685800"/>
            <a:ext cx="6096000" cy="342900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endParaRPr lang="en-US" sz="1600" smtClean="0">
              <a:latin typeface="Arial" panose="020B0604020202020204" pitchFamily="34" charset="0"/>
            </a:endParaRPr>
          </a:p>
        </p:txBody>
      </p:sp>
    </p:spTree>
    <p:extLst>
      <p:ext uri="{BB962C8B-B14F-4D97-AF65-F5344CB8AC3E}">
        <p14:creationId xmlns:p14="http://schemas.microsoft.com/office/powerpoint/2010/main" val="219179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2BF1E2A2-0B3C-4278-B0BE-3361D23A7E62}" type="slidenum">
              <a:rPr lang="en-US" sz="1200">
                <a:latin typeface="Arial" panose="020B0604020202020204" pitchFamily="34" charset="0"/>
              </a:rPr>
              <a:pPr eaLnBrk="1" hangingPunct="1"/>
              <a:t>6</a:t>
            </a:fld>
            <a:endParaRPr lang="en-US" sz="1200">
              <a:latin typeface="Arial" panose="020B0604020202020204" pitchFamily="34" charset="0"/>
            </a:endParaRPr>
          </a:p>
        </p:txBody>
      </p:sp>
    </p:spTree>
    <p:extLst>
      <p:ext uri="{BB962C8B-B14F-4D97-AF65-F5344CB8AC3E}">
        <p14:creationId xmlns:p14="http://schemas.microsoft.com/office/powerpoint/2010/main" val="280855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fld id="{2EA03FCF-FE94-4BB7-9D13-1FCE2EE7D698}" type="slidenum">
              <a:rPr lang="en-US" sz="1200">
                <a:latin typeface="Arial" panose="020B0604020202020204" pitchFamily="34" charset="0"/>
              </a:rPr>
              <a:pPr eaLnBrk="1" hangingPunct="1"/>
              <a:t>7</a:t>
            </a:fld>
            <a:endParaRPr lang="en-US" sz="1200">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384175" y="687388"/>
            <a:ext cx="6089650" cy="3425825"/>
          </a:xfrm>
          <a:ln/>
        </p:spPr>
      </p:sp>
      <p:sp>
        <p:nvSpPr>
          <p:cNvPr id="337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600" smtClean="0">
              <a:latin typeface="Arial" panose="020B0604020202020204" pitchFamily="34" charset="0"/>
            </a:endParaRPr>
          </a:p>
        </p:txBody>
      </p:sp>
    </p:spTree>
    <p:extLst>
      <p:ext uri="{BB962C8B-B14F-4D97-AF65-F5344CB8AC3E}">
        <p14:creationId xmlns:p14="http://schemas.microsoft.com/office/powerpoint/2010/main" val="131969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E89650-7C21-4DAE-85A4-4667A393B724}" type="slidenum">
              <a:rPr lang="en-US" smtClean="0"/>
              <a:pPr>
                <a:spcBef>
                  <a:spcPct val="0"/>
                </a:spcBef>
              </a:pPr>
              <a:t>9</a:t>
            </a:fld>
            <a:endParaRPr 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536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6B5B4E-5D73-4694-9ACE-A97A7FD82316}" type="slidenum">
              <a:rPr lang="en-US" smtClean="0"/>
              <a:pPr>
                <a:spcBef>
                  <a:spcPct val="0"/>
                </a:spcBef>
              </a:pPr>
              <a:t>10</a:t>
            </a:fld>
            <a:endParaRPr 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600" smtClean="0">
                <a:latin typeface="Arial" panose="020B0604020202020204" pitchFamily="34" charset="0"/>
              </a:rPr>
              <a:t>As long as the condition is true, </a:t>
            </a:r>
            <a:r>
              <a:rPr lang="en-US" sz="1600" smtClean="0">
                <a:latin typeface="Courier New" panose="02070309020205020404" pitchFamily="49" charset="0"/>
                <a:cs typeface="Courier New" panose="02070309020205020404" pitchFamily="49" charset="0"/>
              </a:rPr>
              <a:t>do something 1</a:t>
            </a:r>
            <a:r>
              <a:rPr lang="en-US" sz="1600" smtClean="0">
                <a:latin typeface="Arial" panose="020B0604020202020204" pitchFamily="34" charset="0"/>
              </a:rPr>
              <a:t> and </a:t>
            </a:r>
            <a:r>
              <a:rPr lang="en-US" sz="1600" smtClean="0">
                <a:latin typeface="Courier New" panose="02070309020205020404" pitchFamily="49" charset="0"/>
                <a:cs typeface="Courier New" panose="02070309020205020404" pitchFamily="49" charset="0"/>
              </a:rPr>
              <a:t>do something 2</a:t>
            </a:r>
            <a:r>
              <a:rPr lang="en-US" sz="1600" smtClean="0">
                <a:latin typeface="Arial" panose="020B0604020202020204" pitchFamily="34" charset="0"/>
              </a:rPr>
              <a:t> will occur.</a:t>
            </a:r>
          </a:p>
          <a:p>
            <a:pPr eaLnBrk="1" hangingPunct="1"/>
            <a:r>
              <a:rPr lang="en-US" sz="1600" smtClean="0">
                <a:latin typeface="Arial" panose="020B0604020202020204" pitchFamily="34" charset="0"/>
              </a:rPr>
              <a:t>If the condition is false, </a:t>
            </a:r>
            <a:r>
              <a:rPr lang="en-US" sz="1600" smtClean="0">
                <a:latin typeface="Courier New" panose="02070309020205020404" pitchFamily="49" charset="0"/>
                <a:cs typeface="Courier New" panose="02070309020205020404" pitchFamily="49" charset="0"/>
              </a:rPr>
              <a:t>do something 1</a:t>
            </a:r>
            <a:r>
              <a:rPr lang="en-US" sz="1600" smtClean="0">
                <a:latin typeface="Arial" panose="020B0604020202020204" pitchFamily="34" charset="0"/>
              </a:rPr>
              <a:t> and </a:t>
            </a:r>
            <a:r>
              <a:rPr lang="en-US" sz="1600" smtClean="0">
                <a:latin typeface="Courier New" panose="02070309020205020404" pitchFamily="49" charset="0"/>
                <a:cs typeface="Courier New" panose="02070309020205020404" pitchFamily="49" charset="0"/>
              </a:rPr>
              <a:t>do something 2</a:t>
            </a:r>
            <a:r>
              <a:rPr lang="en-US" sz="1600" smtClean="0">
                <a:latin typeface="Arial" panose="020B0604020202020204" pitchFamily="34" charset="0"/>
              </a:rPr>
              <a:t> do not occur.</a:t>
            </a:r>
          </a:p>
        </p:txBody>
      </p:sp>
    </p:spTree>
    <p:extLst>
      <p:ext uri="{BB962C8B-B14F-4D97-AF65-F5344CB8AC3E}">
        <p14:creationId xmlns:p14="http://schemas.microsoft.com/office/powerpoint/2010/main" val="470069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8C6DAD-0963-4673-AE53-8CE5987D8C6C}" type="slidenum">
              <a:rPr lang="en-US" smtClean="0"/>
              <a:pPr>
                <a:spcBef>
                  <a:spcPct val="0"/>
                </a:spcBef>
              </a:pPr>
              <a:t>11</a:t>
            </a:fld>
            <a:endParaRPr lang="en-US" smtClean="0"/>
          </a:p>
        </p:txBody>
      </p:sp>
      <p:sp>
        <p:nvSpPr>
          <p:cNvPr id="12291" name="Rectangle 2"/>
          <p:cNvSpPr>
            <a:spLocks noRot="1" noChangeArrowheads="1" noTextEdit="1"/>
          </p:cNvSpPr>
          <p:nvPr>
            <p:ph type="sldImg"/>
          </p:nvPr>
        </p:nvSpPr>
        <p:spPr>
          <a:xfrm>
            <a:off x="381000" y="609600"/>
            <a:ext cx="6096000" cy="3429000"/>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600" smtClean="0">
                <a:latin typeface="Arial" panose="020B0604020202020204" pitchFamily="34" charset="0"/>
              </a:rPr>
              <a:t>As long as run is less than 5</a:t>
            </a:r>
            <a:r>
              <a:rPr lang="en-US" sz="1600" smtClean="0">
                <a:latin typeface="Courier New" panose="02070309020205020404" pitchFamily="49" charset="0"/>
                <a:cs typeface="Courier New" panose="02070309020205020404" pitchFamily="49" charset="0"/>
              </a:rPr>
              <a:t>( run&lt;5 )</a:t>
            </a:r>
            <a:r>
              <a:rPr lang="en-US" sz="1600" smtClean="0">
                <a:latin typeface="Arial" panose="020B0604020202020204" pitchFamily="34" charset="0"/>
              </a:rPr>
              <a:t>, the loop will iterate.  For each iteration, run is increased by 1 and run is displayed.</a:t>
            </a:r>
          </a:p>
          <a:p>
            <a:pPr eaLnBrk="1" hangingPunct="1"/>
            <a:endParaRPr lang="en-US" sz="1600" smtClean="0">
              <a:latin typeface="Arial" panose="020B0604020202020204" pitchFamily="34" charset="0"/>
            </a:endParaRPr>
          </a:p>
          <a:p>
            <a:pPr eaLnBrk="1" hangingPunct="1"/>
            <a:r>
              <a:rPr lang="en-US" sz="1600" smtClean="0">
                <a:latin typeface="Arial" panose="020B0604020202020204" pitchFamily="34" charset="0"/>
              </a:rPr>
              <a:t>run begins with the value 0</a:t>
            </a:r>
          </a:p>
          <a:p>
            <a:pPr eaLnBrk="1" hangingPunct="1"/>
            <a:r>
              <a:rPr lang="en-US" sz="1600" smtClean="0">
                <a:latin typeface="Arial" panose="020B0604020202020204" pitchFamily="34" charset="0"/>
              </a:rPr>
              <a:t>Iteration 1 – run = 0 + 1     print(1)</a:t>
            </a:r>
          </a:p>
          <a:p>
            <a:pPr eaLnBrk="1" hangingPunct="1"/>
            <a:r>
              <a:rPr lang="en-US" sz="1600" smtClean="0">
                <a:latin typeface="Arial" panose="020B0604020202020204" pitchFamily="34" charset="0"/>
              </a:rPr>
              <a:t>Iteration 2 – run = 1 + 1     print(2)</a:t>
            </a:r>
          </a:p>
          <a:p>
            <a:pPr eaLnBrk="1" hangingPunct="1"/>
            <a:r>
              <a:rPr lang="en-US" sz="1600" smtClean="0">
                <a:latin typeface="Arial" panose="020B0604020202020204" pitchFamily="34" charset="0"/>
              </a:rPr>
              <a:t>Iteration 3 – run = 2 + 1     print(3)</a:t>
            </a:r>
          </a:p>
          <a:p>
            <a:pPr eaLnBrk="1" hangingPunct="1"/>
            <a:r>
              <a:rPr lang="en-US" sz="1600" smtClean="0">
                <a:latin typeface="Arial" panose="020B0604020202020204" pitchFamily="34" charset="0"/>
              </a:rPr>
              <a:t>Iteration 4 – run = 3 + 1     print(4)</a:t>
            </a:r>
          </a:p>
          <a:p>
            <a:pPr eaLnBrk="1" hangingPunct="1"/>
            <a:r>
              <a:rPr lang="en-US" sz="1600" smtClean="0">
                <a:latin typeface="Arial" panose="020B0604020202020204" pitchFamily="34" charset="0"/>
              </a:rPr>
              <a:t>Iteration 5 – run = 4 + 1     print(5)</a:t>
            </a:r>
          </a:p>
          <a:p>
            <a:pPr eaLnBrk="1" hangingPunct="1"/>
            <a:r>
              <a:rPr lang="en-US" sz="1600" smtClean="0">
                <a:latin typeface="Arial" panose="020B0604020202020204" pitchFamily="34" charset="0"/>
              </a:rPr>
              <a:t>The loop condition fails when run reaches the value 5 as 5 is not less than 5.  </a:t>
            </a:r>
          </a:p>
        </p:txBody>
      </p:sp>
    </p:spTree>
    <p:extLst>
      <p:ext uri="{BB962C8B-B14F-4D97-AF65-F5344CB8AC3E}">
        <p14:creationId xmlns:p14="http://schemas.microsoft.com/office/powerpoint/2010/main" val="561968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576215-B075-41F7-A30D-97C6784249C6}" type="slidenum">
              <a:rPr lang="en-US" smtClean="0"/>
              <a:pPr>
                <a:spcBef>
                  <a:spcPct val="0"/>
                </a:spcBef>
              </a:pPr>
              <a:t>12</a:t>
            </a:fld>
            <a:endParaRPr lang="en-US" smtClean="0"/>
          </a:p>
        </p:txBody>
      </p:sp>
      <p:sp>
        <p:nvSpPr>
          <p:cNvPr id="18435" name="Rectangle 2"/>
          <p:cNvSpPr>
            <a:spLocks noRot="1" noChangeArrowheads="1" noTextEdit="1"/>
          </p:cNvSpPr>
          <p:nvPr>
            <p:ph type="sldImg"/>
          </p:nvPr>
        </p:nvSpPr>
        <p:spPr>
          <a:xfrm>
            <a:off x="384175" y="687388"/>
            <a:ext cx="6089650" cy="3425825"/>
          </a:xfrm>
          <a:ln/>
        </p:spPr>
      </p:sp>
      <p:sp>
        <p:nvSpPr>
          <p:cNvPr id="18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600" smtClean="0">
              <a:latin typeface="Arial" panose="020B0604020202020204" pitchFamily="34" charset="0"/>
            </a:endParaRPr>
          </a:p>
        </p:txBody>
      </p:sp>
    </p:spTree>
    <p:extLst>
      <p:ext uri="{BB962C8B-B14F-4D97-AF65-F5344CB8AC3E}">
        <p14:creationId xmlns:p14="http://schemas.microsoft.com/office/powerpoint/2010/main" val="3539220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72084F-8942-4AAB-8081-7928FE2E1170}"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284734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2084F-8942-4AAB-8081-7928FE2E1170}"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134236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2084F-8942-4AAB-8081-7928FE2E1170}"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2851877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200">
                <a:latin typeface="Tahoma" pitchFamily="34" charset="0"/>
                <a:ea typeface="Tahoma" pitchFamily="34" charset="0"/>
                <a:cs typeface="Tahoma" pitchFamily="34" charset="0"/>
              </a:defRPr>
            </a:lvl1pPr>
            <a:lvl2pPr>
              <a:defRPr sz="3200">
                <a:latin typeface="Tahoma" pitchFamily="34" charset="0"/>
                <a:ea typeface="Tahoma" pitchFamily="34" charset="0"/>
                <a:cs typeface="Tahoma" pitchFamily="34" charset="0"/>
              </a:defRPr>
            </a:lvl2pPr>
            <a:lvl3pPr>
              <a:defRPr sz="3200">
                <a:latin typeface="Tahoma" pitchFamily="34" charset="0"/>
                <a:ea typeface="Tahoma" pitchFamily="34" charset="0"/>
                <a:cs typeface="Tahoma" pitchFamily="34" charset="0"/>
              </a:defRPr>
            </a:lvl3pPr>
            <a:lvl4pPr>
              <a:defRPr sz="3200">
                <a:latin typeface="Tahoma" pitchFamily="34" charset="0"/>
                <a:ea typeface="Tahoma" pitchFamily="34" charset="0"/>
                <a:cs typeface="Tahoma" pitchFamily="34" charset="0"/>
              </a:defRPr>
            </a:lvl4pPr>
            <a:lvl5pPr>
              <a:defRPr sz="3200">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97600" y="1600201"/>
            <a:ext cx="5384800" cy="4525963"/>
          </a:xfrm>
        </p:spPr>
        <p:txBody>
          <a:bodyPr/>
          <a:lstStyle>
            <a:lvl1pPr>
              <a:defRPr sz="3200">
                <a:latin typeface="Tahoma" pitchFamily="34" charset="0"/>
                <a:ea typeface="Tahoma" pitchFamily="34" charset="0"/>
                <a:cs typeface="Tahoma" pitchFamily="34" charset="0"/>
              </a:defRPr>
            </a:lvl1pPr>
            <a:lvl2pPr>
              <a:defRPr sz="3200">
                <a:latin typeface="Tahoma" pitchFamily="34" charset="0"/>
                <a:ea typeface="Tahoma" pitchFamily="34" charset="0"/>
                <a:cs typeface="Tahoma" pitchFamily="34" charset="0"/>
              </a:defRPr>
            </a:lvl2pPr>
            <a:lvl3pPr>
              <a:defRPr sz="3200">
                <a:latin typeface="Tahoma" pitchFamily="34" charset="0"/>
                <a:ea typeface="Tahoma" pitchFamily="34" charset="0"/>
                <a:cs typeface="Tahoma" pitchFamily="34" charset="0"/>
              </a:defRPr>
            </a:lvl3pPr>
            <a:lvl4pPr>
              <a:defRPr sz="3200">
                <a:latin typeface="Tahoma" pitchFamily="34" charset="0"/>
                <a:ea typeface="Tahoma" pitchFamily="34" charset="0"/>
                <a:cs typeface="Tahoma" pitchFamily="34" charset="0"/>
              </a:defRPr>
            </a:lvl4pPr>
            <a:lvl5pPr>
              <a:defRPr sz="3200">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4822F94-DB2F-4CC7-BE60-996748F0916A}" type="slidenum">
              <a:rPr lang="en-US"/>
              <a:pPr/>
              <a:t>‹#›</a:t>
            </a:fld>
            <a:endParaRPr lang="en-US"/>
          </a:p>
        </p:txBody>
      </p:sp>
    </p:spTree>
    <p:extLst>
      <p:ext uri="{BB962C8B-B14F-4D97-AF65-F5344CB8AC3E}">
        <p14:creationId xmlns:p14="http://schemas.microsoft.com/office/powerpoint/2010/main" val="274278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2084F-8942-4AAB-8081-7928FE2E1170}"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167047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2084F-8942-4AAB-8081-7928FE2E1170}"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348216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2084F-8942-4AAB-8081-7928FE2E1170}"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36777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72084F-8942-4AAB-8081-7928FE2E1170}" type="datetimeFigureOut">
              <a:rPr lang="en-US" smtClean="0"/>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128000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2084F-8942-4AAB-8081-7928FE2E1170}"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348520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2084F-8942-4AAB-8081-7928FE2E1170}" type="datetimeFigureOut">
              <a:rPr lang="en-US" smtClean="0"/>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156384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2084F-8942-4AAB-8081-7928FE2E1170}"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218361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2084F-8942-4AAB-8081-7928FE2E1170}"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0B968-12AE-4265-B3DE-82DEE87EEAF7}" type="slidenum">
              <a:rPr lang="en-US" smtClean="0"/>
              <a:t>‹#›</a:t>
            </a:fld>
            <a:endParaRPr lang="en-US"/>
          </a:p>
        </p:txBody>
      </p:sp>
    </p:spTree>
    <p:extLst>
      <p:ext uri="{BB962C8B-B14F-4D97-AF65-F5344CB8AC3E}">
        <p14:creationId xmlns:p14="http://schemas.microsoft.com/office/powerpoint/2010/main" val="65197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2084F-8942-4AAB-8081-7928FE2E1170}" type="datetimeFigureOut">
              <a:rPr lang="en-US" smtClean="0"/>
              <a:t>12/12/2014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0B968-12AE-4265-B3DE-82DEE87EEAF7}" type="slidenum">
              <a:rPr lang="en-US" smtClean="0"/>
              <a:t>‹#›</a:t>
            </a:fld>
            <a:endParaRPr lang="en-US"/>
          </a:p>
        </p:txBody>
      </p:sp>
    </p:spTree>
    <p:extLst>
      <p:ext uri="{BB962C8B-B14F-4D97-AF65-F5344CB8AC3E}">
        <p14:creationId xmlns:p14="http://schemas.microsoft.com/office/powerpoint/2010/main" val="983145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Jeroo Final Semester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8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590801" y="2286000"/>
            <a:ext cx="698817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3600" b="1">
                <a:latin typeface="Tahoma" panose="020B0604030504040204" pitchFamily="34" charset="0"/>
              </a:rPr>
              <a:t>while(  </a:t>
            </a:r>
            <a:r>
              <a:rPr lang="en-US" sz="2400" b="1">
                <a:latin typeface="Tahoma" panose="020B0604030504040204" pitchFamily="34" charset="0"/>
              </a:rPr>
              <a:t>boolean condition placed here   </a:t>
            </a:r>
            <a:r>
              <a:rPr lang="en-US" sz="3600" b="1">
                <a:latin typeface="Tahoma" panose="020B0604030504040204" pitchFamily="34" charset="0"/>
              </a:rPr>
              <a:t>)</a:t>
            </a:r>
          </a:p>
          <a:p>
            <a:pPr>
              <a:spcBef>
                <a:spcPct val="0"/>
              </a:spcBef>
              <a:buFontTx/>
              <a:buNone/>
            </a:pPr>
            <a:r>
              <a:rPr lang="en-US" sz="3600" b="1">
                <a:latin typeface="Tahoma" panose="020B0604030504040204" pitchFamily="34" charset="0"/>
              </a:rPr>
              <a:t>{</a:t>
            </a:r>
          </a:p>
          <a:p>
            <a:pPr>
              <a:spcBef>
                <a:spcPct val="0"/>
              </a:spcBef>
              <a:buFontTx/>
              <a:buNone/>
            </a:pPr>
            <a:r>
              <a:rPr lang="en-US" sz="3600" b="1">
                <a:latin typeface="Tahoma" panose="020B0604030504040204" pitchFamily="34" charset="0"/>
              </a:rPr>
              <a:t>   do something 1;</a:t>
            </a:r>
          </a:p>
          <a:p>
            <a:pPr>
              <a:spcBef>
                <a:spcPct val="0"/>
              </a:spcBef>
              <a:buFontTx/>
              <a:buNone/>
            </a:pPr>
            <a:r>
              <a:rPr lang="en-US" sz="3600" b="1">
                <a:latin typeface="Tahoma" panose="020B0604030504040204" pitchFamily="34" charset="0"/>
              </a:rPr>
              <a:t>   do something 2;</a:t>
            </a:r>
          </a:p>
          <a:p>
            <a:pPr>
              <a:spcBef>
                <a:spcPct val="0"/>
              </a:spcBef>
              <a:buFontTx/>
              <a:buNone/>
            </a:pPr>
            <a:r>
              <a:rPr lang="en-US" sz="3600" b="1">
                <a:latin typeface="Tahoma" panose="020B0604030504040204" pitchFamily="34" charset="0"/>
              </a:rPr>
              <a:t>}</a:t>
            </a:r>
          </a:p>
        </p:txBody>
      </p:sp>
      <p:sp>
        <p:nvSpPr>
          <p:cNvPr id="9219" name="WordArt 3"/>
          <p:cNvSpPr>
            <a:spLocks noChangeArrowheads="1" noChangeShapeType="1" noTextEdit="1"/>
          </p:cNvSpPr>
          <p:nvPr/>
        </p:nvSpPr>
        <p:spPr bwMode="auto">
          <a:xfrm>
            <a:off x="2819400" y="533400"/>
            <a:ext cx="6629400" cy="8382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the while loop</a:t>
            </a:r>
          </a:p>
        </p:txBody>
      </p:sp>
      <p:pic>
        <p:nvPicPr>
          <p:cNvPr id="9220" name="Picture 4" descr="j033989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4648201"/>
            <a:ext cx="25146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0369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981200" y="1828801"/>
            <a:ext cx="80772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tabLst>
                <a:tab pos="4114800" algn="l"/>
              </a:tabLst>
              <a:defRPr sz="3200">
                <a:solidFill>
                  <a:schemeClr val="tx1"/>
                </a:solidFill>
                <a:latin typeface="Arial" panose="020B0604020202020204" pitchFamily="34" charset="0"/>
              </a:defRPr>
            </a:lvl1pPr>
            <a:lvl2pPr marL="742950" indent="-285750">
              <a:spcBef>
                <a:spcPct val="20000"/>
              </a:spcBef>
              <a:buChar char="–"/>
              <a:tabLst>
                <a:tab pos="4114800" algn="l"/>
              </a:tabLst>
              <a:defRPr sz="2800">
                <a:solidFill>
                  <a:schemeClr val="tx1"/>
                </a:solidFill>
                <a:latin typeface="Arial" panose="020B0604020202020204" pitchFamily="34" charset="0"/>
              </a:defRPr>
            </a:lvl2pPr>
            <a:lvl3pPr marL="1143000" indent="-228600">
              <a:spcBef>
                <a:spcPct val="20000"/>
              </a:spcBef>
              <a:buChar char="•"/>
              <a:tabLst>
                <a:tab pos="4114800" algn="l"/>
              </a:tabLst>
              <a:defRPr sz="2400">
                <a:solidFill>
                  <a:schemeClr val="tx1"/>
                </a:solidFill>
                <a:latin typeface="Arial" panose="020B0604020202020204" pitchFamily="34" charset="0"/>
              </a:defRPr>
            </a:lvl3pPr>
            <a:lvl4pPr marL="1600200" indent="-228600">
              <a:spcBef>
                <a:spcPct val="20000"/>
              </a:spcBef>
              <a:buChar char="–"/>
              <a:tabLst>
                <a:tab pos="4114800" algn="l"/>
              </a:tabLst>
              <a:defRPr sz="2000">
                <a:solidFill>
                  <a:schemeClr val="tx1"/>
                </a:solidFill>
                <a:latin typeface="Arial" panose="020B0604020202020204" pitchFamily="34" charset="0"/>
              </a:defRPr>
            </a:lvl4pPr>
            <a:lvl5pPr marL="2057400" indent="-228600">
              <a:spcBef>
                <a:spcPct val="20000"/>
              </a:spcBef>
              <a:buChar char="»"/>
              <a:tabLst>
                <a:tab pos="41148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41148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41148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41148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4114800" algn="l"/>
              </a:tabLst>
              <a:defRPr sz="2000">
                <a:solidFill>
                  <a:schemeClr val="tx1"/>
                </a:solidFill>
                <a:latin typeface="Arial" panose="020B0604020202020204" pitchFamily="34" charset="0"/>
              </a:defRPr>
            </a:lvl9pPr>
          </a:lstStyle>
          <a:p>
            <a:pPr>
              <a:spcBef>
                <a:spcPct val="0"/>
              </a:spcBef>
              <a:buFontTx/>
              <a:buNone/>
            </a:pPr>
            <a:r>
              <a:rPr lang="en-US" b="1">
                <a:latin typeface="Tahoma" panose="020B0604030504040204" pitchFamily="34" charset="0"/>
              </a:rPr>
              <a:t>variable run = </a:t>
            </a:r>
            <a:r>
              <a:rPr lang="en-US" b="1">
                <a:solidFill>
                  <a:srgbClr val="009900"/>
                </a:solidFill>
                <a:latin typeface="Tahoma" panose="020B0604030504040204" pitchFamily="34" charset="0"/>
              </a:rPr>
              <a:t>0</a:t>
            </a:r>
            <a:r>
              <a:rPr lang="en-US" b="1">
                <a:latin typeface="Tahoma" panose="020B0604030504040204" pitchFamily="34" charset="0"/>
              </a:rPr>
              <a:t>;	</a:t>
            </a:r>
            <a:r>
              <a:rPr lang="en-US" b="1">
                <a:solidFill>
                  <a:srgbClr val="009900"/>
                </a:solidFill>
                <a:latin typeface="Tahoma" panose="020B0604030504040204" pitchFamily="34" charset="0"/>
              </a:rPr>
              <a:t>//0 – start</a:t>
            </a:r>
            <a:br>
              <a:rPr lang="en-US" b="1">
                <a:solidFill>
                  <a:srgbClr val="009900"/>
                </a:solidFill>
                <a:latin typeface="Tahoma" panose="020B0604030504040204" pitchFamily="34" charset="0"/>
              </a:rPr>
            </a:br>
            <a:r>
              <a:rPr lang="en-US" b="1">
                <a:latin typeface="Tahoma" panose="020B0604030504040204" pitchFamily="34" charset="0"/>
              </a:rPr>
              <a:t>	</a:t>
            </a:r>
          </a:p>
          <a:p>
            <a:pPr>
              <a:spcBef>
                <a:spcPct val="0"/>
              </a:spcBef>
              <a:buFontTx/>
              <a:buNone/>
            </a:pPr>
            <a:r>
              <a:rPr lang="en-US" b="1">
                <a:latin typeface="Tahoma" panose="020B0604030504040204" pitchFamily="34" charset="0"/>
              </a:rPr>
              <a:t>while(</a:t>
            </a:r>
            <a:r>
              <a:rPr lang="en-US" b="1">
                <a:solidFill>
                  <a:srgbClr val="FF3300"/>
                </a:solidFill>
                <a:latin typeface="Tahoma" panose="020B0604030504040204" pitchFamily="34" charset="0"/>
              </a:rPr>
              <a:t>run&lt;5</a:t>
            </a:r>
            <a:r>
              <a:rPr lang="en-US" b="1">
                <a:latin typeface="Tahoma" panose="020B0604030504040204" pitchFamily="34" charset="0"/>
              </a:rPr>
              <a:t>)</a:t>
            </a:r>
            <a:r>
              <a:rPr lang="en-US" b="1">
                <a:solidFill>
                  <a:srgbClr val="A50021"/>
                </a:solidFill>
                <a:latin typeface="Tahoma" panose="020B0604030504040204" pitchFamily="34" charset="0"/>
              </a:rPr>
              <a:t>  	//1 - stop</a:t>
            </a:r>
          </a:p>
          <a:p>
            <a:pPr>
              <a:spcBef>
                <a:spcPct val="0"/>
              </a:spcBef>
              <a:buFontTx/>
              <a:buNone/>
            </a:pPr>
            <a:r>
              <a:rPr lang="en-US" b="1">
                <a:latin typeface="Tahoma" panose="020B0604030504040204" pitchFamily="34" charset="0"/>
              </a:rPr>
              <a:t>{</a:t>
            </a:r>
          </a:p>
          <a:p>
            <a:pPr>
              <a:spcBef>
                <a:spcPct val="0"/>
              </a:spcBef>
              <a:buFontTx/>
              <a:buNone/>
            </a:pPr>
            <a:r>
              <a:rPr lang="en-US" b="1">
                <a:latin typeface="Tahoma" panose="020B0604030504040204" pitchFamily="34" charset="0"/>
              </a:rPr>
              <a:t>   run = run + 1;       </a:t>
            </a:r>
            <a:r>
              <a:rPr lang="en-US" b="1">
                <a:solidFill>
                  <a:schemeClr val="accent2"/>
                </a:solidFill>
                <a:latin typeface="Tahoma" panose="020B0604030504040204" pitchFamily="34" charset="0"/>
              </a:rPr>
              <a:t>//2 - increment</a:t>
            </a:r>
          </a:p>
          <a:p>
            <a:pPr>
              <a:spcBef>
                <a:spcPct val="0"/>
              </a:spcBef>
              <a:buFontTx/>
              <a:buNone/>
            </a:pPr>
            <a:r>
              <a:rPr lang="en-US" b="1">
                <a:latin typeface="Tahoma" panose="020B0604030504040204" pitchFamily="34" charset="0"/>
              </a:rPr>
              <a:t>   Say(run);   </a:t>
            </a:r>
            <a:r>
              <a:rPr lang="en-US" b="1">
                <a:solidFill>
                  <a:srgbClr val="0000FF"/>
                </a:solidFill>
                <a:latin typeface="Tahoma" panose="020B0604030504040204" pitchFamily="34" charset="0"/>
              </a:rPr>
              <a:t>//3 - code</a:t>
            </a:r>
          </a:p>
          <a:p>
            <a:pPr>
              <a:spcBef>
                <a:spcPct val="0"/>
              </a:spcBef>
              <a:buFontTx/>
              <a:buNone/>
            </a:pPr>
            <a:r>
              <a:rPr lang="en-US" b="1">
                <a:latin typeface="Tahoma" panose="020B0604030504040204" pitchFamily="34" charset="0"/>
              </a:rPr>
              <a:t>}</a:t>
            </a:r>
          </a:p>
        </p:txBody>
      </p:sp>
      <p:sp>
        <p:nvSpPr>
          <p:cNvPr id="11267" name="Text Box 3"/>
          <p:cNvSpPr txBox="1">
            <a:spLocks noChangeArrowheads="1"/>
          </p:cNvSpPr>
          <p:nvPr/>
        </p:nvSpPr>
        <p:spPr bwMode="auto">
          <a:xfrm>
            <a:off x="4191000" y="6937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sz="2800">
              <a:latin typeface="Times New Roman" panose="02020603050405020304" pitchFamily="18" charset="0"/>
            </a:endParaRPr>
          </a:p>
        </p:txBody>
      </p:sp>
      <p:sp>
        <p:nvSpPr>
          <p:cNvPr id="11268" name="WordArt 4"/>
          <p:cNvSpPr>
            <a:spLocks noChangeArrowheads="1" noChangeShapeType="1" noTextEdit="1"/>
          </p:cNvSpPr>
          <p:nvPr/>
        </p:nvSpPr>
        <p:spPr bwMode="auto">
          <a:xfrm>
            <a:off x="3200400" y="381000"/>
            <a:ext cx="5410200" cy="6858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alpha val="79999"/>
                    </a:srgbClr>
                  </a:outerShdw>
                </a:effectLst>
                <a:latin typeface="Impact" panose="020B0806030902050204" pitchFamily="34" charset="0"/>
              </a:rPr>
              <a:t>while loop</a:t>
            </a:r>
          </a:p>
        </p:txBody>
      </p:sp>
      <p:sp>
        <p:nvSpPr>
          <p:cNvPr id="11269" name="Line 5"/>
          <p:cNvSpPr>
            <a:spLocks noChangeShapeType="1"/>
          </p:cNvSpPr>
          <p:nvPr/>
        </p:nvSpPr>
        <p:spPr bwMode="auto">
          <a:xfrm flipH="1">
            <a:off x="4038600" y="1752600"/>
            <a:ext cx="1371600" cy="1143000"/>
          </a:xfrm>
          <a:prstGeom prst="line">
            <a:avLst/>
          </a:prstGeom>
          <a:noFill/>
          <a:ln w="79375">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en-US"/>
          </a:p>
        </p:txBody>
      </p:sp>
      <p:sp>
        <p:nvSpPr>
          <p:cNvPr id="11270" name="Text Box 6"/>
          <p:cNvSpPr txBox="1">
            <a:spLocks noChangeArrowheads="1"/>
          </p:cNvSpPr>
          <p:nvPr/>
        </p:nvSpPr>
        <p:spPr bwMode="auto">
          <a:xfrm>
            <a:off x="5410200" y="1219200"/>
            <a:ext cx="5029200" cy="592138"/>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b="1">
                <a:solidFill>
                  <a:srgbClr val="FF3300"/>
                </a:solidFill>
                <a:latin typeface="Tahoma" panose="020B0604030504040204" pitchFamily="34" charset="0"/>
              </a:rPr>
              <a:t>checks condition first</a:t>
            </a:r>
          </a:p>
        </p:txBody>
      </p:sp>
      <p:sp>
        <p:nvSpPr>
          <p:cNvPr id="28679" name="Text Box 7"/>
          <p:cNvSpPr txBox="1">
            <a:spLocks noChangeArrowheads="1"/>
          </p:cNvSpPr>
          <p:nvPr/>
        </p:nvSpPr>
        <p:spPr bwMode="auto">
          <a:xfrm>
            <a:off x="8839200" y="4343401"/>
            <a:ext cx="1600200" cy="2295525"/>
          </a:xfrm>
          <a:prstGeom prst="rect">
            <a:avLst/>
          </a:prstGeom>
          <a:noFill/>
          <a:ln w="12700">
            <a:solidFill>
              <a:srgbClr val="99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sz="2400" b="1" u="sng">
                <a:solidFill>
                  <a:srgbClr val="FF0000"/>
                </a:solidFill>
                <a:latin typeface="Tahoma" panose="020B0604030504040204" pitchFamily="34" charset="0"/>
              </a:rPr>
              <a:t>OUTPUT</a:t>
            </a:r>
            <a:r>
              <a:rPr lang="en-US" sz="2400" b="1">
                <a:latin typeface="Tahoma" panose="020B0604030504040204" pitchFamily="34" charset="0"/>
              </a:rPr>
              <a:t/>
            </a:r>
            <a:br>
              <a:rPr lang="en-US" sz="2400" b="1">
                <a:latin typeface="Tahoma" panose="020B0604030504040204" pitchFamily="34" charset="0"/>
              </a:rPr>
            </a:br>
            <a:r>
              <a:rPr lang="en-US" sz="2400" b="1">
                <a:latin typeface="Tahoma" panose="020B0604030504040204" pitchFamily="34" charset="0"/>
              </a:rPr>
              <a:t>1</a:t>
            </a:r>
            <a:br>
              <a:rPr lang="en-US" sz="2400" b="1">
                <a:latin typeface="Tahoma" panose="020B0604030504040204" pitchFamily="34" charset="0"/>
              </a:rPr>
            </a:br>
            <a:r>
              <a:rPr lang="en-US" sz="2400" b="1">
                <a:latin typeface="Tahoma" panose="020B0604030504040204" pitchFamily="34" charset="0"/>
              </a:rPr>
              <a:t>2</a:t>
            </a:r>
            <a:br>
              <a:rPr lang="en-US" sz="2400" b="1">
                <a:latin typeface="Tahoma" panose="020B0604030504040204" pitchFamily="34" charset="0"/>
              </a:rPr>
            </a:br>
            <a:r>
              <a:rPr lang="en-US" sz="2400" b="1">
                <a:latin typeface="Tahoma" panose="020B0604030504040204" pitchFamily="34" charset="0"/>
              </a:rPr>
              <a:t>3</a:t>
            </a:r>
            <a:br>
              <a:rPr lang="en-US" sz="2400" b="1">
                <a:latin typeface="Tahoma" panose="020B0604030504040204" pitchFamily="34" charset="0"/>
              </a:rPr>
            </a:br>
            <a:r>
              <a:rPr lang="en-US" sz="2400" b="1">
                <a:latin typeface="Tahoma" panose="020B0604030504040204" pitchFamily="34" charset="0"/>
              </a:rPr>
              <a:t>4</a:t>
            </a:r>
            <a:br>
              <a:rPr lang="en-US" sz="2400" b="1">
                <a:latin typeface="Tahoma" panose="020B0604030504040204" pitchFamily="34" charset="0"/>
              </a:rPr>
            </a:br>
            <a:r>
              <a:rPr lang="en-US" sz="2400" b="1">
                <a:latin typeface="Tahoma" panose="020B0604030504040204" pitchFamily="34" charset="0"/>
              </a:rPr>
              <a:t>5</a:t>
            </a:r>
          </a:p>
        </p:txBody>
      </p:sp>
    </p:spTree>
    <p:extLst>
      <p:ext uri="{BB962C8B-B14F-4D97-AF65-F5344CB8AC3E}">
        <p14:creationId xmlns:p14="http://schemas.microsoft.com/office/powerpoint/2010/main" val="1934923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ppt_x"/>
                                          </p:val>
                                        </p:tav>
                                        <p:tav tm="100000">
                                          <p:val>
                                            <p:strVal val="#ppt_x"/>
                                          </p:val>
                                        </p:tav>
                                      </p:tavLst>
                                    </p:anim>
                                    <p:anim calcmode="lin" valueType="num">
                                      <p:cBhvr additive="base">
                                        <p:cTn id="8"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76" name="Group 36"/>
          <p:cNvGraphicFramePr>
            <a:graphicFrameLocks noGrp="1"/>
          </p:cNvGraphicFramePr>
          <p:nvPr/>
        </p:nvGraphicFramePr>
        <p:xfrm>
          <a:off x="2057400" y="533400"/>
          <a:ext cx="8077200" cy="5192714"/>
        </p:xfrm>
        <a:graphic>
          <a:graphicData uri="http://schemas.openxmlformats.org/drawingml/2006/table">
            <a:tbl>
              <a:tblPr/>
              <a:tblGrid>
                <a:gridCol w="2667000"/>
                <a:gridCol w="5410200"/>
              </a:tblGrid>
              <a:tr h="147637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rgbClr val="FF0000"/>
                          </a:solidFill>
                          <a:effectLst/>
                          <a:latin typeface="Tahoma" pitchFamily="34" charset="0"/>
                        </a:rPr>
                        <a:t>Jeroo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hasFlower()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does this Jeroo have a flower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isFacing(comp_dir)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 this Jeroo facing comp_dir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isFlower(rel_dir)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2"/>
                          </a:solidFill>
                          <a:effectLst/>
                          <a:latin typeface="Tahoma" pitchFamily="34" charset="0"/>
                        </a:rPr>
                        <a:t>is there a flower in spot in </a:t>
                      </a:r>
                      <a:r>
                        <a:rPr kumimoji="0" lang="en-US" sz="2000" b="1" i="0" u="none" strike="noStrike" cap="none" normalizeH="0" baseline="0" dirty="0" err="1" smtClean="0">
                          <a:ln>
                            <a:noFill/>
                          </a:ln>
                          <a:solidFill>
                            <a:schemeClr val="accent2"/>
                          </a:solidFill>
                          <a:effectLst/>
                          <a:latin typeface="Tahoma" pitchFamily="34" charset="0"/>
                        </a:rPr>
                        <a:t>rel_dir</a:t>
                      </a:r>
                      <a:endParaRPr kumimoji="0" lang="en-US" sz="2000" b="1" i="0" u="none" strike="noStrike" cap="none" normalizeH="0" baseline="0" dirty="0" smtClean="0">
                        <a:ln>
                          <a:noFill/>
                        </a:ln>
                        <a:solidFill>
                          <a:schemeClr val="accent2"/>
                        </a:solidFill>
                        <a:effectLst/>
                        <a:latin typeface="Tahoma"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isJeroo(rel_dir)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 there a Jeroo in spot in rel_dir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isNet(rel_dir)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 there a net in spot in rel_dir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isWater(rel_dir)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 there water in spot in rel_dir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isClear(rel_dir)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2"/>
                          </a:solidFill>
                          <a:effectLst/>
                          <a:latin typeface="Tahoma" pitchFamily="34" charset="0"/>
                        </a:rPr>
                        <a:t>is the spot in </a:t>
                      </a:r>
                      <a:r>
                        <a:rPr kumimoji="0" lang="en-US" sz="2000" b="1" i="0" u="none" strike="noStrike" cap="none" normalizeH="0" baseline="0" dirty="0" err="1" smtClean="0">
                          <a:ln>
                            <a:noFill/>
                          </a:ln>
                          <a:solidFill>
                            <a:schemeClr val="accent2"/>
                          </a:solidFill>
                          <a:effectLst/>
                          <a:latin typeface="Tahoma" pitchFamily="34" charset="0"/>
                        </a:rPr>
                        <a:t>rel_dir</a:t>
                      </a:r>
                      <a:r>
                        <a:rPr kumimoji="0" lang="en-US" sz="2000" b="1" i="0" u="none" strike="noStrike" cap="none" normalizeH="0" baseline="0" dirty="0" smtClean="0">
                          <a:ln>
                            <a:noFill/>
                          </a:ln>
                          <a:solidFill>
                            <a:schemeClr val="accent2"/>
                          </a:solidFill>
                          <a:effectLst/>
                          <a:latin typeface="Tahoma" pitchFamily="34" charset="0"/>
                        </a:rPr>
                        <a:t> empty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1" name="Text Box 37"/>
          <p:cNvSpPr txBox="1">
            <a:spLocks noChangeArrowheads="1"/>
          </p:cNvSpPr>
          <p:nvPr/>
        </p:nvSpPr>
        <p:spPr bwMode="auto">
          <a:xfrm>
            <a:off x="1905000" y="5943600"/>
            <a:ext cx="8458200" cy="4572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a:solidFill>
                  <a:schemeClr val="bg1"/>
                </a:solidFill>
                <a:latin typeface="Tahoma" panose="020B0604030504040204" pitchFamily="34" charset="0"/>
              </a:rPr>
              <a:t>These methods are boolean; they return true or false.</a:t>
            </a:r>
          </a:p>
        </p:txBody>
      </p:sp>
    </p:spTree>
    <p:extLst>
      <p:ext uri="{BB962C8B-B14F-4D97-AF65-F5344CB8AC3E}">
        <p14:creationId xmlns:p14="http://schemas.microsoft.com/office/powerpoint/2010/main" val="369119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8"/>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Jeroo Loops</a:t>
            </a:r>
          </a:p>
        </p:txBody>
      </p:sp>
      <p:sp>
        <p:nvSpPr>
          <p:cNvPr id="19459" name="Line 9"/>
          <p:cNvSpPr>
            <a:spLocks noChangeShapeType="1"/>
          </p:cNvSpPr>
          <p:nvPr/>
        </p:nvSpPr>
        <p:spPr bwMode="auto">
          <a:xfrm flipH="1">
            <a:off x="4572000" y="2286000"/>
            <a:ext cx="533400" cy="457200"/>
          </a:xfrm>
          <a:prstGeom prst="line">
            <a:avLst/>
          </a:prstGeom>
          <a:noFill/>
          <a:ln w="79375">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en-US"/>
          </a:p>
        </p:txBody>
      </p:sp>
      <p:sp>
        <p:nvSpPr>
          <p:cNvPr id="19460" name="Text Box 10"/>
          <p:cNvSpPr txBox="1">
            <a:spLocks noChangeArrowheads="1"/>
          </p:cNvSpPr>
          <p:nvPr/>
        </p:nvSpPr>
        <p:spPr bwMode="auto">
          <a:xfrm>
            <a:off x="5105400" y="1905000"/>
            <a:ext cx="5029200" cy="592138"/>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b="1">
                <a:solidFill>
                  <a:srgbClr val="FF3300"/>
                </a:solidFill>
                <a:latin typeface="Tahoma" panose="020B0604030504040204" pitchFamily="34" charset="0"/>
              </a:rPr>
              <a:t>checks condition first</a:t>
            </a:r>
          </a:p>
        </p:txBody>
      </p:sp>
      <p:sp>
        <p:nvSpPr>
          <p:cNvPr id="19461" name="Rectangle 13"/>
          <p:cNvSpPr>
            <a:spLocks noChangeArrowheads="1"/>
          </p:cNvSpPr>
          <p:nvPr/>
        </p:nvSpPr>
        <p:spPr bwMode="auto">
          <a:xfrm>
            <a:off x="2286000" y="2667001"/>
            <a:ext cx="71247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4000" b="1">
                <a:solidFill>
                  <a:schemeClr val="accent2"/>
                </a:solidFill>
                <a:latin typeface="Tahoma" panose="020B0604030504040204" pitchFamily="34" charset="0"/>
              </a:rPr>
              <a:t>while(bob.isClear(AHEAD))</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a:t>
            </a:r>
            <a:r>
              <a:rPr lang="en-US" sz="4000" b="1">
                <a:solidFill>
                  <a:srgbClr val="008000"/>
                </a:solidFill>
                <a:latin typeface="Tahoma" panose="020B0604030504040204" pitchFamily="34" charset="0"/>
              </a:rPr>
              <a:t>//do something</a:t>
            </a:r>
            <a:r>
              <a:rPr lang="en-US" sz="4000" b="1">
                <a:solidFill>
                  <a:schemeClr val="accent2"/>
                </a:solidFill>
                <a:latin typeface="Tahoma" panose="020B0604030504040204" pitchFamily="34" charset="0"/>
              </a:rPr>
              <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a:t>
            </a:r>
          </a:p>
        </p:txBody>
      </p:sp>
    </p:spTree>
    <p:extLst>
      <p:ext uri="{BB962C8B-B14F-4D97-AF65-F5344CB8AC3E}">
        <p14:creationId xmlns:p14="http://schemas.microsoft.com/office/powerpoint/2010/main" val="71090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7"/>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Jeroo Loops</a:t>
            </a:r>
          </a:p>
        </p:txBody>
      </p:sp>
      <p:sp>
        <p:nvSpPr>
          <p:cNvPr id="21507" name="Line 9"/>
          <p:cNvSpPr>
            <a:spLocks noChangeShapeType="1"/>
          </p:cNvSpPr>
          <p:nvPr/>
        </p:nvSpPr>
        <p:spPr bwMode="auto">
          <a:xfrm flipH="1">
            <a:off x="4572000" y="2286000"/>
            <a:ext cx="533400" cy="457200"/>
          </a:xfrm>
          <a:prstGeom prst="line">
            <a:avLst/>
          </a:prstGeom>
          <a:noFill/>
          <a:ln w="79375">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en-US"/>
          </a:p>
        </p:txBody>
      </p:sp>
      <p:sp>
        <p:nvSpPr>
          <p:cNvPr id="21508" name="Text Box 10"/>
          <p:cNvSpPr txBox="1">
            <a:spLocks noChangeArrowheads="1"/>
          </p:cNvSpPr>
          <p:nvPr/>
        </p:nvSpPr>
        <p:spPr bwMode="auto">
          <a:xfrm>
            <a:off x="5105400" y="1905000"/>
            <a:ext cx="5029200" cy="592138"/>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b="1">
                <a:solidFill>
                  <a:srgbClr val="FF3300"/>
                </a:solidFill>
                <a:latin typeface="Tahoma" panose="020B0604030504040204" pitchFamily="34" charset="0"/>
              </a:rPr>
              <a:t>checks condition first</a:t>
            </a:r>
          </a:p>
        </p:txBody>
      </p:sp>
      <p:sp>
        <p:nvSpPr>
          <p:cNvPr id="21509" name="Rectangle 11"/>
          <p:cNvSpPr>
            <a:spLocks noChangeArrowheads="1"/>
          </p:cNvSpPr>
          <p:nvPr/>
        </p:nvSpPr>
        <p:spPr bwMode="auto">
          <a:xfrm>
            <a:off x="2286000" y="2667001"/>
            <a:ext cx="71247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4000" b="1">
                <a:solidFill>
                  <a:schemeClr val="accent2"/>
                </a:solidFill>
                <a:latin typeface="Tahoma" panose="020B0604030504040204" pitchFamily="34" charset="0"/>
              </a:rPr>
              <a:t>while(bob.isClear(AHEAD))</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a:t>
            </a:r>
            <a:r>
              <a:rPr lang="en-US" sz="4000" b="1">
                <a:solidFill>
                  <a:srgbClr val="008000"/>
                </a:solidFill>
                <a:latin typeface="Tahoma" panose="020B0604030504040204" pitchFamily="34" charset="0"/>
              </a:rPr>
              <a:t>//do something</a:t>
            </a:r>
            <a:r>
              <a:rPr lang="en-US" sz="4000" b="1">
                <a:solidFill>
                  <a:schemeClr val="accent2"/>
                </a:solidFill>
                <a:latin typeface="Tahoma" panose="020B0604030504040204" pitchFamily="34" charset="0"/>
              </a:rPr>
              <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a:t>
            </a:r>
            <a:r>
              <a:rPr lang="en-US" sz="4000" b="1">
                <a:solidFill>
                  <a:srgbClr val="008000"/>
                </a:solidFill>
                <a:latin typeface="Tahoma" panose="020B0604030504040204" pitchFamily="34" charset="0"/>
              </a:rPr>
              <a:t>//do something</a:t>
            </a:r>
            <a:r>
              <a:rPr lang="en-US" sz="4000" b="1">
                <a:solidFill>
                  <a:schemeClr val="accent2"/>
                </a:solidFill>
                <a:latin typeface="Tahoma" panose="020B0604030504040204" pitchFamily="34" charset="0"/>
              </a:rPr>
              <a:t>  </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a:t>
            </a:r>
            <a:r>
              <a:rPr lang="en-US" sz="4000" b="1">
                <a:solidFill>
                  <a:srgbClr val="008000"/>
                </a:solidFill>
                <a:latin typeface="Tahoma" panose="020B0604030504040204" pitchFamily="34" charset="0"/>
              </a:rPr>
              <a:t>//do something</a:t>
            </a:r>
            <a:r>
              <a:rPr lang="en-US" sz="4000" b="1">
                <a:solidFill>
                  <a:schemeClr val="accent2"/>
                </a:solidFill>
                <a:latin typeface="Tahoma" panose="020B0604030504040204" pitchFamily="34" charset="0"/>
              </a:rPr>
              <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a:t>
            </a:r>
          </a:p>
        </p:txBody>
      </p:sp>
    </p:spTree>
    <p:extLst>
      <p:ext uri="{BB962C8B-B14F-4D97-AF65-F5344CB8AC3E}">
        <p14:creationId xmlns:p14="http://schemas.microsoft.com/office/powerpoint/2010/main" val="1502221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2"/>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Jeroo Loops</a:t>
            </a:r>
          </a:p>
        </p:txBody>
      </p:sp>
      <p:pic>
        <p:nvPicPr>
          <p:cNvPr id="2355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295400"/>
            <a:ext cx="36703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26"/>
          <p:cNvSpPr txBox="1">
            <a:spLocks noChangeArrowheads="1"/>
          </p:cNvSpPr>
          <p:nvPr/>
        </p:nvSpPr>
        <p:spPr bwMode="auto">
          <a:xfrm>
            <a:off x="4343400" y="5867401"/>
            <a:ext cx="3429000" cy="70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4000">
                <a:solidFill>
                  <a:schemeClr val="bg1"/>
                </a:solidFill>
                <a:latin typeface="Tahoma" panose="020B0604030504040204" pitchFamily="34" charset="0"/>
              </a:rPr>
              <a:t>No loop used.</a:t>
            </a:r>
          </a:p>
        </p:txBody>
      </p:sp>
      <p:pic>
        <p:nvPicPr>
          <p:cNvPr id="2355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371600"/>
            <a:ext cx="424338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7091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1524000" y="41148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1800"/>
          </a:p>
        </p:txBody>
      </p:sp>
      <p:sp>
        <p:nvSpPr>
          <p:cNvPr id="25603" name="WordArt 10"/>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Jeroo Loops</a:t>
            </a:r>
          </a:p>
        </p:txBody>
      </p:sp>
      <p:pic>
        <p:nvPicPr>
          <p:cNvPr id="2560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95400"/>
            <a:ext cx="53340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17"/>
          <p:cNvSpPr txBox="1">
            <a:spLocks noChangeArrowheads="1"/>
          </p:cNvSpPr>
          <p:nvPr/>
        </p:nvSpPr>
        <p:spPr bwMode="auto">
          <a:xfrm>
            <a:off x="3962400" y="5867401"/>
            <a:ext cx="4267200" cy="70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4000">
                <a:solidFill>
                  <a:schemeClr val="bg1"/>
                </a:solidFill>
                <a:latin typeface="Tahoma" panose="020B0604030504040204" pitchFamily="34" charset="0"/>
              </a:rPr>
              <a:t>Single loop used.</a:t>
            </a:r>
          </a:p>
        </p:txBody>
      </p:sp>
      <p:pic>
        <p:nvPicPr>
          <p:cNvPr id="2560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1" y="2209800"/>
            <a:ext cx="35147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6667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7"/>
          <p:cNvSpPr>
            <a:spLocks noChangeArrowheads="1" noChangeShapeType="1" noTextEdit="1"/>
          </p:cNvSpPr>
          <p:nvPr/>
        </p:nvSpPr>
        <p:spPr bwMode="auto">
          <a:xfrm>
            <a:off x="2057400" y="5334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Loops with Ifs</a:t>
            </a:r>
          </a:p>
        </p:txBody>
      </p:sp>
      <p:sp>
        <p:nvSpPr>
          <p:cNvPr id="27651" name="Rectangle 11"/>
          <p:cNvSpPr>
            <a:spLocks noChangeArrowheads="1"/>
          </p:cNvSpPr>
          <p:nvPr/>
        </p:nvSpPr>
        <p:spPr bwMode="auto">
          <a:xfrm>
            <a:off x="2362200" y="1600200"/>
            <a:ext cx="72898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4000" b="1">
                <a:solidFill>
                  <a:schemeClr val="accent2"/>
                </a:solidFill>
                <a:latin typeface="Tahoma" panose="020B0604030504040204" pitchFamily="34" charset="0"/>
              </a:rPr>
              <a:t>while(bob.isClear(AHEAD))</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a:t>
            </a:r>
          </a:p>
          <a:p>
            <a:pPr eaLnBrk="1" hangingPunct="1">
              <a:spcBef>
                <a:spcPct val="0"/>
              </a:spcBef>
              <a:buFontTx/>
              <a:buNone/>
            </a:pPr>
            <a:r>
              <a:rPr lang="en-US" sz="4000" b="1">
                <a:solidFill>
                  <a:schemeClr val="accent2"/>
                </a:solidFill>
                <a:latin typeface="Tahoma" panose="020B0604030504040204" pitchFamily="34" charset="0"/>
              </a:rPr>
              <a:t>   bob.hop();</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if( bob.isWater(AHEAD) )</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a:t>
            </a:r>
          </a:p>
          <a:p>
            <a:pPr eaLnBrk="1" hangingPunct="1">
              <a:spcBef>
                <a:spcPct val="0"/>
              </a:spcBef>
              <a:buFontTx/>
              <a:buNone/>
            </a:pPr>
            <a:r>
              <a:rPr lang="en-US" sz="4000" b="1">
                <a:solidFill>
                  <a:schemeClr val="accent2"/>
                </a:solidFill>
                <a:latin typeface="Tahoma" panose="020B0604030504040204" pitchFamily="34" charset="0"/>
              </a:rPr>
              <a:t>     bob.turn(RIGHT);</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    }</a:t>
            </a:r>
            <a:br>
              <a:rPr lang="en-US" sz="4000" b="1">
                <a:solidFill>
                  <a:schemeClr val="accent2"/>
                </a:solidFill>
                <a:latin typeface="Tahoma" panose="020B0604030504040204" pitchFamily="34" charset="0"/>
              </a:rPr>
            </a:br>
            <a:r>
              <a:rPr lang="en-US" sz="4000" b="1">
                <a:solidFill>
                  <a:schemeClr val="accent2"/>
                </a:solidFill>
                <a:latin typeface="Tahoma" panose="020B0604030504040204" pitchFamily="34" charset="0"/>
              </a:rPr>
              <a:t>}</a:t>
            </a:r>
          </a:p>
        </p:txBody>
      </p:sp>
    </p:spTree>
    <p:extLst>
      <p:ext uri="{BB962C8B-B14F-4D97-AF65-F5344CB8AC3E}">
        <p14:creationId xmlns:p14="http://schemas.microsoft.com/office/powerpoint/2010/main" val="3165578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Boolean Conditionals</a:t>
            </a:r>
          </a:p>
        </p:txBody>
      </p:sp>
      <p:sp>
        <p:nvSpPr>
          <p:cNvPr id="29699" name="Content Placeholder 2"/>
          <p:cNvSpPr>
            <a:spLocks noGrp="1"/>
          </p:cNvSpPr>
          <p:nvPr>
            <p:ph idx="1"/>
          </p:nvPr>
        </p:nvSpPr>
        <p:spPr>
          <a:xfrm>
            <a:off x="1676400" y="1219200"/>
            <a:ext cx="8991600" cy="5410200"/>
          </a:xfrm>
        </p:spPr>
        <p:txBody>
          <a:bodyPr/>
          <a:lstStyle/>
          <a:p>
            <a:pPr>
              <a:defRPr/>
            </a:pPr>
            <a:r>
              <a:rPr lang="en-US" dirty="0" smtClean="0"/>
              <a:t>Remember that you can use the Boolean </a:t>
            </a:r>
            <a:r>
              <a:rPr lang="en-US" dirty="0" err="1" smtClean="0"/>
              <a:t>Conationals</a:t>
            </a:r>
            <a:r>
              <a:rPr lang="en-US" dirty="0" smtClean="0"/>
              <a:t>:</a:t>
            </a:r>
          </a:p>
          <a:p>
            <a:pPr lvl="1">
              <a:defRPr/>
            </a:pPr>
            <a:r>
              <a:rPr lang="en-US" dirty="0" smtClean="0"/>
              <a:t>AND	&amp;&amp;</a:t>
            </a:r>
          </a:p>
          <a:p>
            <a:pPr lvl="1">
              <a:defRPr/>
            </a:pPr>
            <a:r>
              <a:rPr lang="en-US" dirty="0" smtClean="0"/>
              <a:t>OR	||</a:t>
            </a:r>
          </a:p>
          <a:p>
            <a:pPr lvl="1">
              <a:defRPr/>
            </a:pPr>
            <a:r>
              <a:rPr lang="en-US" dirty="0" smtClean="0"/>
              <a:t>NOT 	!</a:t>
            </a:r>
          </a:p>
          <a:p>
            <a:pPr lvl="1">
              <a:defRPr/>
            </a:pPr>
            <a:endParaRPr lang="en-US" dirty="0"/>
          </a:p>
          <a:p>
            <a:pPr marL="457200" lvl="1" indent="0">
              <a:buNone/>
              <a:defRPr/>
            </a:pPr>
            <a:r>
              <a:rPr lang="en-US" dirty="0" smtClean="0"/>
              <a:t>Example:   while( </a:t>
            </a:r>
            <a:r>
              <a:rPr lang="en-US" dirty="0" err="1" smtClean="0"/>
              <a:t>hasFlower</a:t>
            </a:r>
            <a:r>
              <a:rPr lang="en-US" dirty="0" smtClean="0"/>
              <a:t>() &amp;&amp; ! </a:t>
            </a:r>
            <a:r>
              <a:rPr lang="en-US" dirty="0" err="1" smtClean="0"/>
              <a:t>isJeroo</a:t>
            </a:r>
            <a:r>
              <a:rPr lang="en-US" dirty="0" smtClean="0"/>
              <a:t>(AHEAD))</a:t>
            </a:r>
          </a:p>
          <a:p>
            <a:pPr marL="457200" lvl="1" indent="0">
              <a:buNone/>
              <a:defRPr/>
            </a:pPr>
            <a:r>
              <a:rPr lang="en-US" dirty="0" smtClean="0"/>
              <a:t>{</a:t>
            </a:r>
          </a:p>
          <a:p>
            <a:pPr marL="457200" lvl="1" indent="0">
              <a:buNone/>
              <a:defRPr/>
            </a:pPr>
            <a:r>
              <a:rPr lang="en-US" dirty="0" smtClean="0"/>
              <a:t> do something</a:t>
            </a:r>
          </a:p>
          <a:p>
            <a:pPr marL="457200" lvl="1" indent="0">
              <a:buNone/>
              <a:defRPr/>
            </a:pPr>
            <a:r>
              <a:rPr lang="en-US" dirty="0"/>
              <a:t>}</a:t>
            </a:r>
            <a:endParaRPr lang="en-US" dirty="0" smtClean="0"/>
          </a:p>
        </p:txBody>
      </p:sp>
    </p:spTree>
    <p:extLst>
      <p:ext uri="{BB962C8B-B14F-4D97-AF65-F5344CB8AC3E}">
        <p14:creationId xmlns:p14="http://schemas.microsoft.com/office/powerpoint/2010/main" val="1283649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Brackets  </a:t>
            </a:r>
            <a:endParaRPr lang="en-US" dirty="0"/>
          </a:p>
        </p:txBody>
      </p:sp>
      <p:pic>
        <p:nvPicPr>
          <p:cNvPr id="4" name="Picture 3"/>
          <p:cNvPicPr>
            <a:picLocks noChangeAspect="1"/>
          </p:cNvPicPr>
          <p:nvPr/>
        </p:nvPicPr>
        <p:blipFill>
          <a:blip r:embed="rId2"/>
          <a:stretch>
            <a:fillRect/>
          </a:stretch>
        </p:blipFill>
        <p:spPr>
          <a:xfrm>
            <a:off x="4176578" y="169478"/>
            <a:ext cx="4748481" cy="6688522"/>
          </a:xfrm>
          <a:prstGeom prst="rect">
            <a:avLst/>
          </a:prstGeom>
        </p:spPr>
      </p:pic>
      <p:sp>
        <p:nvSpPr>
          <p:cNvPr id="7" name="Rectangle 6"/>
          <p:cNvSpPr/>
          <p:nvPr/>
        </p:nvSpPr>
        <p:spPr>
          <a:xfrm>
            <a:off x="4198513" y="515155"/>
            <a:ext cx="206062" cy="34773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8513" y="6510270"/>
            <a:ext cx="206062" cy="34773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69854" y="1410427"/>
            <a:ext cx="206062" cy="34773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69854" y="6155519"/>
            <a:ext cx="206062" cy="34773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6953" y="2412833"/>
            <a:ext cx="206062" cy="34773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963130" y="5837259"/>
            <a:ext cx="206062" cy="34773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51173" y="3022095"/>
            <a:ext cx="206062" cy="34773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38294" y="3975536"/>
            <a:ext cx="206062" cy="34773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351173" y="4599529"/>
            <a:ext cx="206062" cy="347730"/>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338294" y="5520735"/>
            <a:ext cx="206062" cy="347730"/>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0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14601" y="1828800"/>
            <a:ext cx="5383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Jeroo bob = </a:t>
            </a:r>
            <a:r>
              <a:rPr lang="en-US" b="1">
                <a:solidFill>
                  <a:srgbClr val="FF0000"/>
                </a:solidFill>
              </a:rPr>
              <a:t>new</a:t>
            </a:r>
            <a:r>
              <a:rPr lang="en-US" b="1"/>
              <a:t> </a:t>
            </a:r>
            <a:r>
              <a:rPr lang="en-US" b="1">
                <a:solidFill>
                  <a:srgbClr val="0000CC"/>
                </a:solidFill>
              </a:rPr>
              <a:t>Jeroo();</a:t>
            </a:r>
          </a:p>
        </p:txBody>
      </p:sp>
      <p:sp>
        <p:nvSpPr>
          <p:cNvPr id="4099" name="Rectangle 3"/>
          <p:cNvSpPr>
            <a:spLocks noChangeArrowheads="1"/>
          </p:cNvSpPr>
          <p:nvPr/>
        </p:nvSpPr>
        <p:spPr bwMode="auto">
          <a:xfrm>
            <a:off x="5486400" y="2971800"/>
            <a:ext cx="3048000" cy="1905000"/>
          </a:xfrm>
          <a:prstGeom prst="rect">
            <a:avLst/>
          </a:prstGeom>
          <a:solidFill>
            <a:srgbClr val="FFFFCC"/>
          </a:solidFill>
          <a:ln w="12700">
            <a:solidFill>
              <a:schemeClr val="tx1"/>
            </a:solidFill>
            <a:miter lim="800000"/>
            <a:headEnd type="none" w="sm" len="sm"/>
            <a:tailEnd type="none" w="sm" len="sm"/>
          </a:ln>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lgn="ctr"/>
            <a:endParaRPr lang="en-US" b="1"/>
          </a:p>
        </p:txBody>
      </p:sp>
      <p:sp>
        <p:nvSpPr>
          <p:cNvPr id="4100" name="Text Box 4"/>
          <p:cNvSpPr txBox="1">
            <a:spLocks noChangeArrowheads="1"/>
          </p:cNvSpPr>
          <p:nvPr/>
        </p:nvSpPr>
        <p:spPr bwMode="auto">
          <a:xfrm>
            <a:off x="2895601" y="2590800"/>
            <a:ext cx="949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bob</a:t>
            </a:r>
          </a:p>
        </p:txBody>
      </p:sp>
      <p:sp>
        <p:nvSpPr>
          <p:cNvPr id="4101" name="Line 5"/>
          <p:cNvSpPr>
            <a:spLocks noChangeShapeType="1"/>
          </p:cNvSpPr>
          <p:nvPr/>
        </p:nvSpPr>
        <p:spPr bwMode="auto">
          <a:xfrm>
            <a:off x="3733800" y="3124200"/>
            <a:ext cx="1676400" cy="914400"/>
          </a:xfrm>
          <a:prstGeom prst="line">
            <a:avLst/>
          </a:prstGeom>
          <a:noFill/>
          <a:ln w="1016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102" name="Text Box 6"/>
          <p:cNvSpPr txBox="1">
            <a:spLocks noChangeArrowheads="1"/>
          </p:cNvSpPr>
          <p:nvPr/>
        </p:nvSpPr>
        <p:spPr bwMode="auto">
          <a:xfrm>
            <a:off x="1752601" y="5181601"/>
            <a:ext cx="92630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Bob is a reference variable that refers</a:t>
            </a:r>
          </a:p>
          <a:p>
            <a:r>
              <a:rPr lang="en-US" b="1"/>
              <a:t>to a Jeroo object which is located at (0,0).</a:t>
            </a:r>
          </a:p>
        </p:txBody>
      </p:sp>
      <p:sp>
        <p:nvSpPr>
          <p:cNvPr id="4103" name="WordArt 7"/>
          <p:cNvSpPr>
            <a:spLocks noChangeArrowheads="1" noChangeShapeType="1" noTextEdit="1"/>
          </p:cNvSpPr>
          <p:nvPr/>
        </p:nvSpPr>
        <p:spPr bwMode="auto">
          <a:xfrm>
            <a:off x="2514600" y="685800"/>
            <a:ext cx="6477000" cy="762000"/>
          </a:xfrm>
          <a:prstGeom prst="rect">
            <a:avLst/>
          </a:prstGeom>
        </p:spPr>
        <p:txBody>
          <a:bodyPr wrap="none" fromWordArt="1">
            <a:prstTxWarp prst="textPlain">
              <a:avLst>
                <a:gd name="adj" fmla="val 50000"/>
              </a:avLst>
            </a:prstTxWarp>
          </a:bodyPr>
          <a:lstStyle/>
          <a:p>
            <a:pPr algn="ctr"/>
            <a:r>
              <a:rPr lang="en-US" sz="3600" kern="10">
                <a:ln w="9525">
                  <a:solidFill>
                    <a:srgbClr val="FFFF00"/>
                  </a:solidFill>
                  <a:round/>
                  <a:headEnd type="none" w="sm" len="sm"/>
                  <a:tailEnd type="none" w="sm" len="sm"/>
                </a:ln>
                <a:solidFill>
                  <a:srgbClr val="0000FF"/>
                </a:solidFill>
                <a:effectLst>
                  <a:outerShdw dist="35921" dir="2700000" algn="ctr" rotWithShape="0">
                    <a:srgbClr val="C0C0C0">
                      <a:alpha val="79999"/>
                    </a:srgbClr>
                  </a:outerShdw>
                </a:effectLst>
                <a:latin typeface="Impact" panose="020B0806030902050204" pitchFamily="34" charset="0"/>
              </a:rPr>
              <a:t>Object Instantiation</a:t>
            </a:r>
          </a:p>
        </p:txBody>
      </p:sp>
      <p:sp>
        <p:nvSpPr>
          <p:cNvPr id="4106" name="Rectangle 11"/>
          <p:cNvSpPr>
            <a:spLocks noChangeArrowheads="1"/>
          </p:cNvSpPr>
          <p:nvPr/>
        </p:nvSpPr>
        <p:spPr bwMode="auto">
          <a:xfrm>
            <a:off x="5638801" y="3124201"/>
            <a:ext cx="885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sz="2000" b="1"/>
              <a:t>Jeroo</a:t>
            </a:r>
          </a:p>
        </p:txBody>
      </p:sp>
      <p:pic>
        <p:nvPicPr>
          <p:cNvPr id="4107" name="Picture 12" descr="MCj011214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3124201"/>
            <a:ext cx="16764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717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Parenthesis  </a:t>
            </a:r>
            <a:endParaRPr lang="en-US" dirty="0"/>
          </a:p>
        </p:txBody>
      </p:sp>
      <p:pic>
        <p:nvPicPr>
          <p:cNvPr id="3" name="Picture 2"/>
          <p:cNvPicPr>
            <a:picLocks noChangeAspect="1"/>
          </p:cNvPicPr>
          <p:nvPr/>
        </p:nvPicPr>
        <p:blipFill>
          <a:blip r:embed="rId2"/>
          <a:stretch>
            <a:fillRect/>
          </a:stretch>
        </p:blipFill>
        <p:spPr>
          <a:xfrm>
            <a:off x="4842456" y="509589"/>
            <a:ext cx="5445940" cy="2272032"/>
          </a:xfrm>
          <a:prstGeom prst="rect">
            <a:avLst/>
          </a:prstGeom>
        </p:spPr>
      </p:pic>
      <p:pic>
        <p:nvPicPr>
          <p:cNvPr id="6" name="Picture 5"/>
          <p:cNvPicPr>
            <a:picLocks noChangeAspect="1"/>
          </p:cNvPicPr>
          <p:nvPr/>
        </p:nvPicPr>
        <p:blipFill>
          <a:blip r:embed="rId3"/>
          <a:stretch>
            <a:fillRect/>
          </a:stretch>
        </p:blipFill>
        <p:spPr>
          <a:xfrm>
            <a:off x="681707" y="4584879"/>
            <a:ext cx="6372162" cy="1424592"/>
          </a:xfrm>
          <a:prstGeom prst="rect">
            <a:avLst/>
          </a:prstGeom>
        </p:spPr>
      </p:pic>
      <p:sp>
        <p:nvSpPr>
          <p:cNvPr id="17" name="Rectangle 16"/>
          <p:cNvSpPr/>
          <p:nvPr/>
        </p:nvSpPr>
        <p:spPr>
          <a:xfrm>
            <a:off x="2266682" y="4584879"/>
            <a:ext cx="206062" cy="34773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764757" y="5249215"/>
            <a:ext cx="73147" cy="34773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007309" y="5271417"/>
            <a:ext cx="73147" cy="34773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867270" y="5648862"/>
            <a:ext cx="73147" cy="34773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411372" y="5646714"/>
            <a:ext cx="73147" cy="34773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214371" y="5628471"/>
            <a:ext cx="73147" cy="347730"/>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987031" y="5615993"/>
            <a:ext cx="73147" cy="347730"/>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179553" y="5628471"/>
            <a:ext cx="206062" cy="347730"/>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249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1851" y="2675731"/>
            <a:ext cx="10515600" cy="1325563"/>
          </a:xfrm>
        </p:spPr>
        <p:txBody>
          <a:bodyPr/>
          <a:lstStyle/>
          <a:p>
            <a:r>
              <a:rPr lang="en-US" dirty="0"/>
              <a:t>i</a:t>
            </a:r>
            <a:r>
              <a:rPr lang="en-US" dirty="0" smtClean="0"/>
              <a:t>f </a:t>
            </a:r>
            <a:r>
              <a:rPr lang="en-US" dirty="0" err="1" smtClean="0"/>
              <a:t>vs</a:t>
            </a:r>
            <a:r>
              <a:rPr lang="en-US" dirty="0" smtClean="0"/>
              <a:t> if else </a:t>
            </a:r>
            <a:r>
              <a:rPr lang="en-US" dirty="0" err="1" smtClean="0"/>
              <a:t>vs</a:t>
            </a:r>
            <a:r>
              <a:rPr lang="en-US" dirty="0" smtClean="0"/>
              <a:t> if else if</a:t>
            </a:r>
            <a:endParaRPr lang="en-US" dirty="0"/>
          </a:p>
        </p:txBody>
      </p:sp>
    </p:spTree>
    <p:extLst>
      <p:ext uri="{BB962C8B-B14F-4D97-AF65-F5344CB8AC3E}">
        <p14:creationId xmlns:p14="http://schemas.microsoft.com/office/powerpoint/2010/main" val="462205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f </a:t>
            </a:r>
            <a:r>
              <a:rPr lang="en-US" dirty="0" err="1" smtClean="0"/>
              <a:t>vs</a:t>
            </a:r>
            <a:r>
              <a:rPr lang="en-US" dirty="0" smtClean="0"/>
              <a:t> if else </a:t>
            </a:r>
            <a:r>
              <a:rPr lang="en-US" dirty="0" err="1" smtClean="0"/>
              <a:t>vs</a:t>
            </a:r>
            <a:r>
              <a:rPr lang="en-US" dirty="0" smtClean="0"/>
              <a:t> if else if</a:t>
            </a:r>
            <a:endParaRPr lang="en-US" dirty="0"/>
          </a:p>
        </p:txBody>
      </p:sp>
      <p:sp>
        <p:nvSpPr>
          <p:cNvPr id="3" name="Content Placeholder 2"/>
          <p:cNvSpPr>
            <a:spLocks noGrp="1"/>
          </p:cNvSpPr>
          <p:nvPr>
            <p:ph idx="1"/>
          </p:nvPr>
        </p:nvSpPr>
        <p:spPr>
          <a:xfrm>
            <a:off x="838200" y="1825625"/>
            <a:ext cx="2613338" cy="4351338"/>
          </a:xfrm>
        </p:spPr>
        <p:txBody>
          <a:bodyPr/>
          <a:lstStyle/>
          <a:p>
            <a:pPr marL="0" indent="0">
              <a:buNone/>
            </a:pPr>
            <a:r>
              <a:rPr lang="en-US" dirty="0" smtClean="0"/>
              <a:t>If (condition)</a:t>
            </a:r>
          </a:p>
          <a:p>
            <a:pPr marL="0" indent="0">
              <a:buNone/>
            </a:pPr>
            <a:r>
              <a:rPr lang="en-US" dirty="0" smtClean="0"/>
              <a:t>{</a:t>
            </a:r>
          </a:p>
          <a:p>
            <a:pPr marL="0" indent="0">
              <a:buNone/>
            </a:pPr>
            <a:r>
              <a:rPr lang="en-US" dirty="0" smtClean="0"/>
              <a:t>     Statements;</a:t>
            </a:r>
            <a:endParaRPr lang="en-US" dirty="0"/>
          </a:p>
          <a:p>
            <a:pPr marL="0" indent="0">
              <a:buNone/>
            </a:pPr>
            <a:r>
              <a:rPr lang="en-US" dirty="0" smtClean="0"/>
              <a:t>}</a:t>
            </a:r>
            <a:endParaRPr lang="en-US" dirty="0"/>
          </a:p>
        </p:txBody>
      </p:sp>
      <p:sp>
        <p:nvSpPr>
          <p:cNvPr id="4" name="Content Placeholder 2"/>
          <p:cNvSpPr txBox="1">
            <a:spLocks/>
          </p:cNvSpPr>
          <p:nvPr/>
        </p:nvSpPr>
        <p:spPr>
          <a:xfrm>
            <a:off x="4094409" y="1825625"/>
            <a:ext cx="261333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If (condition)</a:t>
            </a:r>
          </a:p>
          <a:p>
            <a:pPr marL="0" indent="0">
              <a:buFont typeface="Arial" panose="020B0604020202020204" pitchFamily="34" charset="0"/>
              <a:buNone/>
            </a:pPr>
            <a:r>
              <a:rPr lang="en-US" dirty="0" smtClean="0"/>
              <a:t>{</a:t>
            </a:r>
          </a:p>
          <a:p>
            <a:pPr marL="0" indent="0">
              <a:buFont typeface="Arial" panose="020B0604020202020204" pitchFamily="34" charset="0"/>
              <a:buNone/>
            </a:pPr>
            <a:r>
              <a:rPr lang="en-US" dirty="0" smtClean="0"/>
              <a:t>     Statements;</a:t>
            </a:r>
          </a:p>
          <a:p>
            <a:pPr marL="0" indent="0">
              <a:buFont typeface="Arial" panose="020B0604020202020204" pitchFamily="34" charset="0"/>
              <a:buNone/>
            </a:pPr>
            <a:r>
              <a:rPr lang="en-US" dirty="0" smtClean="0"/>
              <a:t>}</a:t>
            </a:r>
          </a:p>
          <a:p>
            <a:pPr marL="0" indent="0">
              <a:buFont typeface="Arial" panose="020B0604020202020204" pitchFamily="34" charset="0"/>
              <a:buNone/>
            </a:pPr>
            <a:r>
              <a:rPr lang="en-US" dirty="0" smtClean="0"/>
              <a:t>else</a:t>
            </a:r>
          </a:p>
          <a:p>
            <a:pPr marL="0" indent="0">
              <a:buFont typeface="Arial" panose="020B0604020202020204" pitchFamily="34" charset="0"/>
              <a:buNone/>
            </a:pPr>
            <a:r>
              <a:rPr lang="en-US" dirty="0" smtClean="0"/>
              <a:t>{</a:t>
            </a:r>
          </a:p>
          <a:p>
            <a:pPr marL="0" indent="0">
              <a:buFont typeface="Arial" panose="020B0604020202020204" pitchFamily="34" charset="0"/>
              <a:buNone/>
            </a:pPr>
            <a:r>
              <a:rPr lang="en-US" dirty="0"/>
              <a:t> </a:t>
            </a:r>
            <a:r>
              <a:rPr lang="en-US" dirty="0" smtClean="0"/>
              <a:t>  Statements2;</a:t>
            </a:r>
            <a:endParaRPr lang="en-US" dirty="0"/>
          </a:p>
          <a:p>
            <a:pPr marL="0" indent="0">
              <a:buFont typeface="Arial" panose="020B0604020202020204" pitchFamily="34" charset="0"/>
              <a:buNone/>
            </a:pPr>
            <a:r>
              <a:rPr lang="en-US" dirty="0" smtClean="0"/>
              <a:t>}</a:t>
            </a:r>
            <a:endParaRPr lang="en-US" dirty="0"/>
          </a:p>
        </p:txBody>
      </p:sp>
      <p:sp>
        <p:nvSpPr>
          <p:cNvPr id="5" name="Content Placeholder 2"/>
          <p:cNvSpPr txBox="1">
            <a:spLocks/>
          </p:cNvSpPr>
          <p:nvPr/>
        </p:nvSpPr>
        <p:spPr>
          <a:xfrm>
            <a:off x="7713371" y="1825625"/>
            <a:ext cx="292457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If (condition)</a:t>
            </a:r>
          </a:p>
          <a:p>
            <a:pPr marL="0" indent="0">
              <a:buFont typeface="Arial" panose="020B0604020202020204" pitchFamily="34" charset="0"/>
              <a:buNone/>
            </a:pPr>
            <a:r>
              <a:rPr lang="en-US" dirty="0" smtClean="0"/>
              <a:t>{</a:t>
            </a:r>
          </a:p>
          <a:p>
            <a:pPr marL="0" indent="0">
              <a:buFont typeface="Arial" panose="020B0604020202020204" pitchFamily="34" charset="0"/>
              <a:buNone/>
            </a:pPr>
            <a:r>
              <a:rPr lang="en-US" dirty="0" smtClean="0"/>
              <a:t>     Statements;</a:t>
            </a:r>
          </a:p>
          <a:p>
            <a:pPr marL="0" indent="0">
              <a:buFont typeface="Arial" panose="020B0604020202020204" pitchFamily="34" charset="0"/>
              <a:buNone/>
            </a:pPr>
            <a:r>
              <a:rPr lang="en-US" dirty="0" smtClean="0"/>
              <a:t>}</a:t>
            </a:r>
          </a:p>
          <a:p>
            <a:pPr marL="0" indent="0">
              <a:buFont typeface="Arial" panose="020B0604020202020204" pitchFamily="34" charset="0"/>
              <a:buNone/>
            </a:pPr>
            <a:r>
              <a:rPr lang="en-US" dirty="0"/>
              <a:t>e</a:t>
            </a:r>
            <a:r>
              <a:rPr lang="en-US" dirty="0" smtClean="0"/>
              <a:t>lse if(condition2)</a:t>
            </a:r>
          </a:p>
          <a:p>
            <a:pPr marL="0" indent="0">
              <a:buFont typeface="Arial" panose="020B0604020202020204" pitchFamily="34" charset="0"/>
              <a:buNone/>
            </a:pPr>
            <a:r>
              <a:rPr lang="en-US" dirty="0" smtClean="0"/>
              <a:t>{</a:t>
            </a:r>
          </a:p>
          <a:p>
            <a:pPr marL="0" indent="0">
              <a:buFont typeface="Arial" panose="020B0604020202020204" pitchFamily="34" charset="0"/>
              <a:buNone/>
            </a:pPr>
            <a:r>
              <a:rPr lang="en-US" dirty="0"/>
              <a:t> </a:t>
            </a:r>
            <a:r>
              <a:rPr lang="en-US" dirty="0" smtClean="0"/>
              <a:t>  Statements2;</a:t>
            </a:r>
            <a:endParaRPr lang="en-US" dirty="0"/>
          </a:p>
          <a:p>
            <a:pPr marL="0" indent="0">
              <a:buFont typeface="Arial" panose="020B0604020202020204" pitchFamily="34" charset="0"/>
              <a:buNone/>
            </a:pPr>
            <a:r>
              <a:rPr lang="en-US" dirty="0" smtClean="0"/>
              <a:t>}</a:t>
            </a:r>
            <a:endParaRPr lang="en-US" dirty="0"/>
          </a:p>
        </p:txBody>
      </p:sp>
    </p:spTree>
    <p:extLst>
      <p:ext uri="{BB962C8B-B14F-4D97-AF65-F5344CB8AC3E}">
        <p14:creationId xmlns:p14="http://schemas.microsoft.com/office/powerpoint/2010/main" val="1820154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971801" y="1905001"/>
            <a:ext cx="6000361"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if(  </a:t>
            </a:r>
            <a:r>
              <a:rPr lang="en-US" sz="2400" b="1"/>
              <a:t>boolean condition placed here   </a:t>
            </a:r>
            <a:r>
              <a:rPr lang="en-US" b="1"/>
              <a:t>)</a:t>
            </a:r>
          </a:p>
          <a:p>
            <a:r>
              <a:rPr lang="en-US" b="1"/>
              <a:t>{</a:t>
            </a:r>
          </a:p>
          <a:p>
            <a:r>
              <a:rPr lang="en-US" b="1"/>
              <a:t>     do something 1;</a:t>
            </a:r>
          </a:p>
          <a:p>
            <a:r>
              <a:rPr lang="en-US" b="1"/>
              <a:t>}</a:t>
            </a:r>
          </a:p>
          <a:p>
            <a:r>
              <a:rPr lang="en-US" b="1"/>
              <a:t>else </a:t>
            </a:r>
          </a:p>
          <a:p>
            <a:r>
              <a:rPr lang="en-US" b="1"/>
              <a:t>{</a:t>
            </a:r>
          </a:p>
          <a:p>
            <a:r>
              <a:rPr lang="en-US" b="1"/>
              <a:t>     do something 2;</a:t>
            </a:r>
          </a:p>
          <a:p>
            <a:r>
              <a:rPr lang="en-US" b="1"/>
              <a:t>}</a:t>
            </a:r>
          </a:p>
        </p:txBody>
      </p:sp>
      <p:sp>
        <p:nvSpPr>
          <p:cNvPr id="16387" name="WordArt 3"/>
          <p:cNvSpPr>
            <a:spLocks noChangeArrowheads="1" noChangeShapeType="1" noTextEdit="1"/>
          </p:cNvSpPr>
          <p:nvPr/>
        </p:nvSpPr>
        <p:spPr bwMode="auto">
          <a:xfrm>
            <a:off x="2362200" y="457200"/>
            <a:ext cx="7086600" cy="9906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the if-else statement</a:t>
            </a:r>
          </a:p>
        </p:txBody>
      </p:sp>
      <p:pic>
        <p:nvPicPr>
          <p:cNvPr id="16388" name="Picture 4" descr="j025093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601" y="4038600"/>
            <a:ext cx="1577975"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427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14"/>
          <p:cNvSpPr>
            <a:spLocks noChangeArrowheads="1" noChangeShapeType="1" noTextEdit="1"/>
          </p:cNvSpPr>
          <p:nvPr/>
        </p:nvSpPr>
        <p:spPr bwMode="auto">
          <a:xfrm>
            <a:off x="2743200" y="381000"/>
            <a:ext cx="6629400" cy="6096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the if else statement</a:t>
            </a:r>
          </a:p>
        </p:txBody>
      </p:sp>
      <p:pic>
        <p:nvPicPr>
          <p:cNvPr id="17411" name="Picture 15" descr="j025093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7401" y="3429000"/>
            <a:ext cx="1984375" cy="297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16"/>
          <p:cNvSpPr txBox="1">
            <a:spLocks noChangeArrowheads="1"/>
          </p:cNvSpPr>
          <p:nvPr/>
        </p:nvSpPr>
        <p:spPr bwMode="auto">
          <a:xfrm>
            <a:off x="2803525" y="1303339"/>
            <a:ext cx="612933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r>
              <a:rPr lang="en-US" b="1"/>
              <a:t>Jeroo chuck = new Jeroo(1);</a:t>
            </a:r>
          </a:p>
          <a:p>
            <a:pPr eaLnBrk="1" hangingPunct="1"/>
            <a:r>
              <a:rPr lang="en-US" b="1"/>
              <a:t>if( chuck.isNet(AHEAD) ) {</a:t>
            </a:r>
          </a:p>
          <a:p>
            <a:pPr eaLnBrk="1" hangingPunct="1"/>
            <a:r>
              <a:rPr lang="en-US" b="1"/>
              <a:t>   chuck.toss();</a:t>
            </a:r>
          </a:p>
          <a:p>
            <a:pPr eaLnBrk="1" hangingPunct="1"/>
            <a:r>
              <a:rPr lang="en-US" b="1"/>
              <a:t>   chuck.hop(3);</a:t>
            </a:r>
          </a:p>
          <a:p>
            <a:pPr eaLnBrk="1" hangingPunct="1"/>
            <a:r>
              <a:rPr lang="en-US" b="1"/>
              <a:t>}</a:t>
            </a:r>
          </a:p>
          <a:p>
            <a:pPr eaLnBrk="1" hangingPunct="1"/>
            <a:r>
              <a:rPr lang="en-US" b="1"/>
              <a:t>else {</a:t>
            </a:r>
          </a:p>
          <a:p>
            <a:pPr eaLnBrk="1" hangingPunct="1"/>
            <a:r>
              <a:rPr lang="en-US" b="1"/>
              <a:t>    chuck.turn(RIGHT);</a:t>
            </a:r>
          </a:p>
          <a:p>
            <a:pPr eaLnBrk="1" hangingPunct="1"/>
            <a:r>
              <a:rPr lang="en-US" b="1"/>
              <a:t>    chuck.hop(5);</a:t>
            </a:r>
          </a:p>
          <a:p>
            <a:pPr eaLnBrk="1" hangingPunct="1"/>
            <a:r>
              <a:rPr lang="en-US" b="1"/>
              <a:t>}</a:t>
            </a:r>
          </a:p>
        </p:txBody>
      </p:sp>
    </p:spTree>
    <p:extLst>
      <p:ext uri="{BB962C8B-B14F-4D97-AF65-F5344CB8AC3E}">
        <p14:creationId xmlns:p14="http://schemas.microsoft.com/office/powerpoint/2010/main" val="768038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362201" y="1371601"/>
            <a:ext cx="639469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int num=1;</a:t>
            </a:r>
            <a:br>
              <a:rPr lang="en-US" b="1"/>
            </a:br>
            <a:r>
              <a:rPr lang="en-US" b="1"/>
              <a:t>if(num&gt;5) </a:t>
            </a:r>
          </a:p>
          <a:p>
            <a:r>
              <a:rPr lang="en-US" b="1"/>
              <a:t>{</a:t>
            </a:r>
          </a:p>
          <a:p>
            <a:r>
              <a:rPr lang="en-US" b="1"/>
              <a:t>   System.out.println("big");</a:t>
            </a:r>
          </a:p>
          <a:p>
            <a:r>
              <a:rPr lang="en-US" b="1"/>
              <a:t>}</a:t>
            </a:r>
          </a:p>
          <a:p>
            <a:r>
              <a:rPr lang="en-US" b="1"/>
              <a:t>else if(num&lt;5)</a:t>
            </a:r>
          </a:p>
          <a:p>
            <a:r>
              <a:rPr lang="en-US" b="1"/>
              <a:t>{</a:t>
            </a:r>
          </a:p>
          <a:p>
            <a:r>
              <a:rPr lang="en-US" b="1"/>
              <a:t>   System.out.println("small");</a:t>
            </a:r>
          </a:p>
          <a:p>
            <a:r>
              <a:rPr lang="en-US" b="1"/>
              <a:t>}</a:t>
            </a:r>
          </a:p>
        </p:txBody>
      </p:sp>
      <p:sp>
        <p:nvSpPr>
          <p:cNvPr id="20483" name="Text Box 3"/>
          <p:cNvSpPr txBox="1">
            <a:spLocks noChangeArrowheads="1"/>
          </p:cNvSpPr>
          <p:nvPr/>
        </p:nvSpPr>
        <p:spPr bwMode="auto">
          <a:xfrm>
            <a:off x="8153400" y="1295401"/>
            <a:ext cx="2133600" cy="1323975"/>
          </a:xfrm>
          <a:prstGeom prst="rect">
            <a:avLst/>
          </a:prstGeom>
          <a:noFill/>
          <a:ln w="12700">
            <a:solidFill>
              <a:srgbClr val="99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a:spcBef>
                <a:spcPct val="50000"/>
              </a:spcBef>
            </a:pPr>
            <a:r>
              <a:rPr lang="en-US" b="1" u="sng">
                <a:solidFill>
                  <a:srgbClr val="FF0000"/>
                </a:solidFill>
              </a:rPr>
              <a:t>OUTPUT</a:t>
            </a:r>
          </a:p>
          <a:p>
            <a:pPr>
              <a:spcBef>
                <a:spcPct val="50000"/>
              </a:spcBef>
            </a:pPr>
            <a:r>
              <a:rPr lang="en-US" b="1"/>
              <a:t>small</a:t>
            </a:r>
          </a:p>
        </p:txBody>
      </p:sp>
      <p:pic>
        <p:nvPicPr>
          <p:cNvPr id="20484" name="Picture 5" descr="bd06546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4401" y="4953000"/>
            <a:ext cx="1789113"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WordArt 6"/>
          <p:cNvSpPr>
            <a:spLocks noChangeArrowheads="1" noChangeShapeType="1" noTextEdit="1"/>
          </p:cNvSpPr>
          <p:nvPr/>
        </p:nvSpPr>
        <p:spPr bwMode="auto">
          <a:xfrm>
            <a:off x="2362200" y="381000"/>
            <a:ext cx="7010400" cy="6096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if else if</a:t>
            </a:r>
          </a:p>
        </p:txBody>
      </p:sp>
    </p:spTree>
    <p:extLst>
      <p:ext uri="{BB962C8B-B14F-4D97-AF65-F5344CB8AC3E}">
        <p14:creationId xmlns:p14="http://schemas.microsoft.com/office/powerpoint/2010/main" val="33878240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86000" y="1828801"/>
            <a:ext cx="7117654"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dirty="0" err="1"/>
              <a:t>int</a:t>
            </a:r>
            <a:r>
              <a:rPr lang="en-US" b="1" dirty="0"/>
              <a:t> </a:t>
            </a:r>
            <a:r>
              <a:rPr lang="en-US" b="1" dirty="0" err="1"/>
              <a:t>num</a:t>
            </a:r>
            <a:r>
              <a:rPr lang="en-US" b="1" dirty="0"/>
              <a:t>=11;</a:t>
            </a:r>
            <a:br>
              <a:rPr lang="en-US" b="1" dirty="0"/>
            </a:br>
            <a:r>
              <a:rPr lang="en-US" b="1" dirty="0"/>
              <a:t>if(</a:t>
            </a:r>
            <a:r>
              <a:rPr lang="en-US" b="1" dirty="0" err="1"/>
              <a:t>num</a:t>
            </a:r>
            <a:r>
              <a:rPr lang="en-US" b="1" dirty="0"/>
              <a:t>&gt;2</a:t>
            </a:r>
            <a:r>
              <a:rPr lang="en-US" b="1" dirty="0"/>
              <a:t>)</a:t>
            </a:r>
          </a:p>
          <a:p>
            <a:r>
              <a:rPr lang="en-US" b="1" dirty="0"/>
              <a:t>{</a:t>
            </a:r>
            <a:r>
              <a:rPr lang="en-US" b="1" dirty="0"/>
              <a:t> </a:t>
            </a:r>
            <a:endParaRPr lang="en-US" b="1" dirty="0"/>
          </a:p>
          <a:p>
            <a:r>
              <a:rPr lang="en-US" b="1" dirty="0"/>
              <a:t>   if(</a:t>
            </a:r>
            <a:r>
              <a:rPr lang="en-US" b="1" dirty="0" err="1"/>
              <a:t>num</a:t>
            </a:r>
            <a:r>
              <a:rPr lang="en-US" b="1" dirty="0"/>
              <a:t>&lt;10)</a:t>
            </a:r>
          </a:p>
          <a:p>
            <a:r>
              <a:rPr lang="en-US" b="1" dirty="0"/>
              <a:t>      </a:t>
            </a:r>
            <a:r>
              <a:rPr lang="en-US" b="1" dirty="0" err="1"/>
              <a:t>System.out.println</a:t>
            </a:r>
            <a:r>
              <a:rPr lang="en-US" b="1" dirty="0"/>
              <a:t>("&gt;2&lt;10");</a:t>
            </a:r>
          </a:p>
          <a:p>
            <a:r>
              <a:rPr lang="en-US" b="1" dirty="0"/>
              <a:t> </a:t>
            </a:r>
            <a:r>
              <a:rPr lang="en-US" b="1" dirty="0"/>
              <a:t>  else</a:t>
            </a:r>
            <a:endParaRPr lang="en-US" b="1" dirty="0"/>
          </a:p>
          <a:p>
            <a:r>
              <a:rPr lang="en-US" b="1" dirty="0"/>
              <a:t>  </a:t>
            </a:r>
            <a:r>
              <a:rPr lang="en-US" b="1" dirty="0"/>
              <a:t>    </a:t>
            </a:r>
            <a:r>
              <a:rPr lang="en-US" b="1" dirty="0" err="1"/>
              <a:t>System.out.println</a:t>
            </a:r>
            <a:r>
              <a:rPr lang="en-US" b="1" dirty="0"/>
              <a:t>("&lt;2");</a:t>
            </a:r>
          </a:p>
          <a:p>
            <a:r>
              <a:rPr lang="en-US" b="1" dirty="0"/>
              <a:t>}</a:t>
            </a:r>
            <a:endParaRPr lang="en-US" b="1" dirty="0"/>
          </a:p>
        </p:txBody>
      </p:sp>
      <p:sp>
        <p:nvSpPr>
          <p:cNvPr id="23556" name="WordArt 4"/>
          <p:cNvSpPr>
            <a:spLocks noChangeArrowheads="1" noChangeShapeType="1" noTextEdit="1"/>
          </p:cNvSpPr>
          <p:nvPr/>
        </p:nvSpPr>
        <p:spPr bwMode="auto">
          <a:xfrm>
            <a:off x="2362200" y="457200"/>
            <a:ext cx="5715000" cy="5334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nesting ifs</a:t>
            </a:r>
          </a:p>
        </p:txBody>
      </p:sp>
    </p:spTree>
    <p:extLst>
      <p:ext uri="{BB962C8B-B14F-4D97-AF65-F5344CB8AC3E}">
        <p14:creationId xmlns:p14="http://schemas.microsoft.com/office/powerpoint/2010/main" val="4071558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86000" y="1828801"/>
            <a:ext cx="7117654"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dirty="0" err="1"/>
              <a:t>int</a:t>
            </a:r>
            <a:r>
              <a:rPr lang="en-US" b="1" dirty="0"/>
              <a:t> </a:t>
            </a:r>
            <a:r>
              <a:rPr lang="en-US" b="1" dirty="0" err="1"/>
              <a:t>num</a:t>
            </a:r>
            <a:r>
              <a:rPr lang="en-US" b="1" dirty="0"/>
              <a:t>=7;</a:t>
            </a:r>
            <a:r>
              <a:rPr lang="en-US" b="1" dirty="0"/>
              <a:t/>
            </a:r>
            <a:br>
              <a:rPr lang="en-US" b="1" dirty="0"/>
            </a:br>
            <a:r>
              <a:rPr lang="en-US" b="1" dirty="0"/>
              <a:t>if(</a:t>
            </a:r>
            <a:r>
              <a:rPr lang="en-US" b="1" dirty="0" err="1"/>
              <a:t>num</a:t>
            </a:r>
            <a:r>
              <a:rPr lang="en-US" b="1" dirty="0"/>
              <a:t>&gt;2</a:t>
            </a:r>
            <a:r>
              <a:rPr lang="en-US" b="1" dirty="0"/>
              <a:t>)</a:t>
            </a:r>
          </a:p>
          <a:p>
            <a:r>
              <a:rPr lang="en-US" b="1" dirty="0"/>
              <a:t>{</a:t>
            </a:r>
            <a:r>
              <a:rPr lang="en-US" b="1" dirty="0"/>
              <a:t> </a:t>
            </a:r>
            <a:endParaRPr lang="en-US" b="1" dirty="0"/>
          </a:p>
          <a:p>
            <a:r>
              <a:rPr lang="en-US" b="1" dirty="0"/>
              <a:t>   if(</a:t>
            </a:r>
            <a:r>
              <a:rPr lang="en-US" b="1" dirty="0" err="1"/>
              <a:t>num</a:t>
            </a:r>
            <a:r>
              <a:rPr lang="en-US" b="1" dirty="0"/>
              <a:t>&lt;10)</a:t>
            </a:r>
          </a:p>
          <a:p>
            <a:r>
              <a:rPr lang="en-US" b="1" dirty="0"/>
              <a:t>      </a:t>
            </a:r>
            <a:r>
              <a:rPr lang="en-US" b="1" dirty="0" err="1"/>
              <a:t>System.out.println</a:t>
            </a:r>
            <a:r>
              <a:rPr lang="en-US" b="1" dirty="0"/>
              <a:t>("&gt;2&lt;10");</a:t>
            </a:r>
          </a:p>
          <a:p>
            <a:r>
              <a:rPr lang="en-US" b="1" dirty="0"/>
              <a:t> </a:t>
            </a:r>
            <a:r>
              <a:rPr lang="en-US" b="1" dirty="0"/>
              <a:t>  else</a:t>
            </a:r>
            <a:endParaRPr lang="en-US" b="1" dirty="0"/>
          </a:p>
          <a:p>
            <a:r>
              <a:rPr lang="en-US" b="1" dirty="0"/>
              <a:t>  </a:t>
            </a:r>
            <a:r>
              <a:rPr lang="en-US" b="1" dirty="0"/>
              <a:t>    </a:t>
            </a:r>
            <a:r>
              <a:rPr lang="en-US" b="1" dirty="0" err="1"/>
              <a:t>System.out.println</a:t>
            </a:r>
            <a:r>
              <a:rPr lang="en-US" b="1" dirty="0"/>
              <a:t>("&lt;2");</a:t>
            </a:r>
          </a:p>
          <a:p>
            <a:r>
              <a:rPr lang="en-US" b="1" dirty="0"/>
              <a:t>}</a:t>
            </a:r>
            <a:endParaRPr lang="en-US" b="1" dirty="0"/>
          </a:p>
        </p:txBody>
      </p:sp>
      <p:sp>
        <p:nvSpPr>
          <p:cNvPr id="23556" name="WordArt 4"/>
          <p:cNvSpPr>
            <a:spLocks noChangeArrowheads="1" noChangeShapeType="1" noTextEdit="1"/>
          </p:cNvSpPr>
          <p:nvPr/>
        </p:nvSpPr>
        <p:spPr bwMode="auto">
          <a:xfrm>
            <a:off x="2362200" y="457200"/>
            <a:ext cx="5715000" cy="5334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nesting ifs</a:t>
            </a:r>
          </a:p>
        </p:txBody>
      </p:sp>
    </p:spTree>
    <p:extLst>
      <p:ext uri="{BB962C8B-B14F-4D97-AF65-F5344CB8AC3E}">
        <p14:creationId xmlns:p14="http://schemas.microsoft.com/office/powerpoint/2010/main" val="3840113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438401" y="1905001"/>
            <a:ext cx="67484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   Jeroo bob = new Jeroo(6);</a:t>
            </a:r>
          </a:p>
          <a:p>
            <a:r>
              <a:rPr lang="en-US" b="1"/>
              <a:t>   while ( bob.isClear( AHEAD ) )</a:t>
            </a:r>
          </a:p>
          <a:p>
            <a:r>
              <a:rPr lang="en-US" b="1"/>
              <a:t>   {</a:t>
            </a:r>
          </a:p>
          <a:p>
            <a:r>
              <a:rPr lang="en-US" b="1"/>
              <a:t>      bob.hop();</a:t>
            </a:r>
          </a:p>
          <a:p>
            <a:r>
              <a:rPr lang="en-US" b="1"/>
              <a:t>      if( bob.isWater( AHEAD ) )</a:t>
            </a:r>
          </a:p>
          <a:p>
            <a:r>
              <a:rPr lang="en-US" b="1"/>
              <a:t>      {</a:t>
            </a:r>
          </a:p>
          <a:p>
            <a:r>
              <a:rPr lang="en-US" b="1"/>
              <a:t>         bob.turn(RIGHT);</a:t>
            </a:r>
          </a:p>
          <a:p>
            <a:r>
              <a:rPr lang="en-US" b="1"/>
              <a:t>      }</a:t>
            </a:r>
          </a:p>
          <a:p>
            <a:r>
              <a:rPr lang="en-US" b="1"/>
              <a:t>   }</a:t>
            </a:r>
          </a:p>
        </p:txBody>
      </p:sp>
      <p:sp>
        <p:nvSpPr>
          <p:cNvPr id="25603" name="WordArt 4"/>
          <p:cNvSpPr>
            <a:spLocks noChangeArrowheads="1" noChangeShapeType="1" noTextEdit="1"/>
          </p:cNvSpPr>
          <p:nvPr/>
        </p:nvSpPr>
        <p:spPr bwMode="auto">
          <a:xfrm>
            <a:off x="2362200" y="457200"/>
            <a:ext cx="7543800" cy="10668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nesting ifs inside loops</a:t>
            </a:r>
          </a:p>
        </p:txBody>
      </p:sp>
    </p:spTree>
    <p:extLst>
      <p:ext uri="{BB962C8B-B14F-4D97-AF65-F5344CB8AC3E}">
        <p14:creationId xmlns:p14="http://schemas.microsoft.com/office/powerpoint/2010/main" val="37177220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 Methods		Boolean Operators</a:t>
            </a:r>
            <a:endParaRPr lang="en-US" dirty="0"/>
          </a:p>
        </p:txBody>
      </p:sp>
      <p:sp>
        <p:nvSpPr>
          <p:cNvPr id="3" name="Content Placeholder 2"/>
          <p:cNvSpPr>
            <a:spLocks noGrp="1"/>
          </p:cNvSpPr>
          <p:nvPr>
            <p:ph idx="1"/>
          </p:nvPr>
        </p:nvSpPr>
        <p:spPr>
          <a:xfrm>
            <a:off x="838200" y="1825625"/>
            <a:ext cx="4802746" cy="4351338"/>
          </a:xfrm>
        </p:spPr>
        <p:txBody>
          <a:bodyPr/>
          <a:lstStyle/>
          <a:p>
            <a:r>
              <a:rPr lang="en-US" dirty="0" err="1" smtClean="0"/>
              <a:t>hasFlower</a:t>
            </a:r>
            <a:r>
              <a:rPr lang="en-US" dirty="0"/>
              <a:t>( )  	</a:t>
            </a:r>
            <a:endParaRPr lang="en-US" dirty="0" smtClean="0"/>
          </a:p>
          <a:p>
            <a:r>
              <a:rPr lang="en-US" dirty="0" err="1" smtClean="0"/>
              <a:t>isFacing</a:t>
            </a:r>
            <a:r>
              <a:rPr lang="en-US" dirty="0" smtClean="0"/>
              <a:t>(</a:t>
            </a:r>
            <a:r>
              <a:rPr lang="en-US" dirty="0" err="1" smtClean="0"/>
              <a:t>comp_dir</a:t>
            </a:r>
            <a:r>
              <a:rPr lang="en-US" dirty="0"/>
              <a:t>)	</a:t>
            </a:r>
            <a:endParaRPr lang="en-US" dirty="0" smtClean="0"/>
          </a:p>
          <a:p>
            <a:r>
              <a:rPr lang="en-US" dirty="0" err="1" smtClean="0"/>
              <a:t>isWater</a:t>
            </a:r>
            <a:r>
              <a:rPr lang="en-US" dirty="0" smtClean="0"/>
              <a:t>(</a:t>
            </a:r>
            <a:r>
              <a:rPr lang="en-US" dirty="0" err="1" smtClean="0"/>
              <a:t>rel_dir</a:t>
            </a:r>
            <a:r>
              <a:rPr lang="en-US" dirty="0"/>
              <a:t>)	</a:t>
            </a:r>
          </a:p>
          <a:p>
            <a:r>
              <a:rPr lang="en-US" dirty="0" err="1" smtClean="0"/>
              <a:t>isNet</a:t>
            </a:r>
            <a:r>
              <a:rPr lang="en-US" dirty="0" smtClean="0"/>
              <a:t>(</a:t>
            </a:r>
            <a:r>
              <a:rPr lang="en-US" dirty="0" err="1" smtClean="0"/>
              <a:t>rel_dir</a:t>
            </a:r>
            <a:r>
              <a:rPr lang="en-US" dirty="0"/>
              <a:t>)	</a:t>
            </a:r>
            <a:endParaRPr lang="en-US" dirty="0" smtClean="0"/>
          </a:p>
          <a:p>
            <a:r>
              <a:rPr lang="en-US" dirty="0" err="1" smtClean="0"/>
              <a:t>isJeroo</a:t>
            </a:r>
            <a:r>
              <a:rPr lang="en-US" dirty="0" smtClean="0"/>
              <a:t>(</a:t>
            </a:r>
            <a:r>
              <a:rPr lang="en-US" dirty="0" err="1" smtClean="0"/>
              <a:t>rel_dir</a:t>
            </a:r>
            <a:r>
              <a:rPr lang="en-US" dirty="0"/>
              <a:t>)	</a:t>
            </a:r>
          </a:p>
          <a:p>
            <a:r>
              <a:rPr lang="en-US" dirty="0" err="1" smtClean="0"/>
              <a:t>isFlower</a:t>
            </a:r>
            <a:r>
              <a:rPr lang="en-US" dirty="0" smtClean="0"/>
              <a:t>(</a:t>
            </a:r>
            <a:r>
              <a:rPr lang="en-US" dirty="0" err="1" smtClean="0"/>
              <a:t>rel_dir</a:t>
            </a:r>
            <a:r>
              <a:rPr lang="en-US" dirty="0"/>
              <a:t>)	</a:t>
            </a:r>
            <a:endParaRPr lang="en-US" dirty="0" smtClean="0"/>
          </a:p>
          <a:p>
            <a:r>
              <a:rPr lang="en-US" dirty="0" err="1" smtClean="0"/>
              <a:t>isClear</a:t>
            </a:r>
            <a:r>
              <a:rPr lang="en-US" dirty="0" smtClean="0"/>
              <a:t>(</a:t>
            </a:r>
            <a:r>
              <a:rPr lang="en-US" dirty="0" err="1" smtClean="0"/>
              <a:t>rel_dir</a:t>
            </a:r>
            <a:r>
              <a:rPr lang="en-US" dirty="0"/>
              <a:t>)	</a:t>
            </a:r>
          </a:p>
          <a:p>
            <a:endParaRPr lang="en-US" dirty="0"/>
          </a:p>
        </p:txBody>
      </p:sp>
      <p:sp>
        <p:nvSpPr>
          <p:cNvPr id="4" name="Content Placeholder 2"/>
          <p:cNvSpPr txBox="1">
            <a:spLocks/>
          </p:cNvSpPr>
          <p:nvPr/>
        </p:nvSpPr>
        <p:spPr>
          <a:xfrm>
            <a:off x="5987603" y="1825625"/>
            <a:ext cx="48027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AND   &amp;&amp;</a:t>
            </a:r>
          </a:p>
          <a:p>
            <a:r>
              <a:rPr lang="en-US" dirty="0" smtClean="0"/>
              <a:t>OR      ||</a:t>
            </a:r>
          </a:p>
          <a:p>
            <a:r>
              <a:rPr lang="en-US" dirty="0" smtClean="0"/>
              <a:t>NOT     !	</a:t>
            </a:r>
          </a:p>
          <a:p>
            <a:endParaRPr lang="en-US" dirty="0"/>
          </a:p>
        </p:txBody>
      </p:sp>
    </p:spTree>
    <p:extLst>
      <p:ext uri="{BB962C8B-B14F-4D97-AF65-F5344CB8AC3E}">
        <p14:creationId xmlns:p14="http://schemas.microsoft.com/office/powerpoint/2010/main" val="138511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828800" y="1600200"/>
            <a:ext cx="88392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r>
              <a:rPr lang="en-US" b="1"/>
              <a:t>Jeroo bob = new </a:t>
            </a:r>
            <a:r>
              <a:rPr lang="en-US" b="1">
                <a:solidFill>
                  <a:srgbClr val="0000CC"/>
                </a:solidFill>
              </a:rPr>
              <a:t>Jeroo();</a:t>
            </a:r>
          </a:p>
          <a:p>
            <a:pPr eaLnBrk="1" hangingPunct="1"/>
            <a:r>
              <a:rPr lang="en-US" b="1"/>
              <a:t>			</a:t>
            </a:r>
            <a:r>
              <a:rPr lang="en-US" sz="2000" b="1">
                <a:solidFill>
                  <a:srgbClr val="00CC00"/>
                </a:solidFill>
              </a:rPr>
              <a:t>//creates a Jeroo at location (0,0)</a:t>
            </a:r>
          </a:p>
          <a:p>
            <a:pPr eaLnBrk="1" hangingPunct="1"/>
            <a:endParaRPr lang="en-US" sz="2000" b="1">
              <a:solidFill>
                <a:srgbClr val="00CC00"/>
              </a:solidFill>
            </a:endParaRPr>
          </a:p>
          <a:p>
            <a:pPr eaLnBrk="1" hangingPunct="1"/>
            <a:r>
              <a:rPr lang="en-US" b="1"/>
              <a:t>Jeroo bob = new </a:t>
            </a:r>
            <a:r>
              <a:rPr lang="en-US" b="1">
                <a:solidFill>
                  <a:srgbClr val="0000CC"/>
                </a:solidFill>
              </a:rPr>
              <a:t>Jeroo(5,15);</a:t>
            </a:r>
          </a:p>
          <a:p>
            <a:pPr eaLnBrk="1" hangingPunct="1"/>
            <a:r>
              <a:rPr lang="en-US" b="1"/>
              <a:t>			</a:t>
            </a:r>
            <a:r>
              <a:rPr lang="en-US" sz="2000" b="1">
                <a:solidFill>
                  <a:srgbClr val="00CC00"/>
                </a:solidFill>
              </a:rPr>
              <a:t>//creates a Jeroo at location (5,15)</a:t>
            </a:r>
          </a:p>
          <a:p>
            <a:pPr eaLnBrk="1" hangingPunct="1"/>
            <a:endParaRPr lang="en-US" sz="2000" b="1"/>
          </a:p>
          <a:p>
            <a:pPr eaLnBrk="1" hangingPunct="1"/>
            <a:r>
              <a:rPr lang="en-US" b="1"/>
              <a:t>Jeroo jim = new </a:t>
            </a:r>
            <a:r>
              <a:rPr lang="en-US" b="1">
                <a:solidFill>
                  <a:srgbClr val="0000CC"/>
                </a:solidFill>
              </a:rPr>
              <a:t>Jeroo(5);</a:t>
            </a:r>
          </a:p>
          <a:p>
            <a:pPr lvl="1" eaLnBrk="1" hangingPunct="1"/>
            <a:r>
              <a:rPr lang="en-US" sz="2000" b="1"/>
              <a:t>			</a:t>
            </a:r>
            <a:r>
              <a:rPr lang="en-US" sz="2000" b="1">
                <a:solidFill>
                  <a:srgbClr val="00CC00"/>
                </a:solidFill>
              </a:rPr>
              <a:t>//creates a Jeroo at (0,0) with 5 flowers</a:t>
            </a:r>
          </a:p>
          <a:p>
            <a:pPr lvl="1" eaLnBrk="1" hangingPunct="1"/>
            <a:endParaRPr lang="en-US" sz="2000" b="1">
              <a:solidFill>
                <a:srgbClr val="00CC00"/>
              </a:solidFill>
            </a:endParaRPr>
          </a:p>
          <a:p>
            <a:pPr eaLnBrk="1" hangingPunct="1"/>
            <a:r>
              <a:rPr lang="en-US" b="1"/>
              <a:t>Jeroo sue = new </a:t>
            </a:r>
            <a:r>
              <a:rPr lang="en-US" b="1">
                <a:solidFill>
                  <a:srgbClr val="0000CC"/>
                </a:solidFill>
              </a:rPr>
              <a:t>Jeroo(2,11,9);</a:t>
            </a:r>
          </a:p>
          <a:p>
            <a:pPr lvl="1" eaLnBrk="1" hangingPunct="1"/>
            <a:r>
              <a:rPr lang="en-US" sz="2000" b="1"/>
              <a:t>			</a:t>
            </a:r>
            <a:r>
              <a:rPr lang="en-US" sz="2000" b="1">
                <a:solidFill>
                  <a:srgbClr val="00CC00"/>
                </a:solidFill>
              </a:rPr>
              <a:t>//creates a Jeroo at (2,11) with 9 flowers</a:t>
            </a:r>
          </a:p>
        </p:txBody>
      </p:sp>
      <p:sp>
        <p:nvSpPr>
          <p:cNvPr id="5123" name="WordArt 25"/>
          <p:cNvSpPr>
            <a:spLocks noChangeArrowheads="1" noChangeShapeType="1" noTextEdit="1"/>
          </p:cNvSpPr>
          <p:nvPr/>
        </p:nvSpPr>
        <p:spPr bwMode="auto">
          <a:xfrm>
            <a:off x="3124200" y="381000"/>
            <a:ext cx="5486400" cy="8382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constructors</a:t>
            </a:r>
          </a:p>
        </p:txBody>
      </p:sp>
    </p:spTree>
    <p:extLst>
      <p:ext uri="{BB962C8B-B14F-4D97-AF65-F5344CB8AC3E}">
        <p14:creationId xmlns:p14="http://schemas.microsoft.com/office/powerpoint/2010/main" val="1035540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FLOWERS2 (Solved with all Boolean Methods)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674973" y="1560847"/>
            <a:ext cx="4842054" cy="4880894"/>
          </a:xfrm>
          <a:prstGeom prst="rect">
            <a:avLst/>
          </a:prstGeom>
        </p:spPr>
      </p:pic>
    </p:spTree>
    <p:extLst>
      <p:ext uri="{BB962C8B-B14F-4D97-AF65-F5344CB8AC3E}">
        <p14:creationId xmlns:p14="http://schemas.microsoft.com/office/powerpoint/2010/main" val="1258208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hasFlower</a:t>
            </a:r>
            <a:r>
              <a:rPr lang="en-US" dirty="0" smtClean="0"/>
              <a:t>()</a:t>
            </a:r>
            <a:endParaRPr lang="en-US" dirty="0"/>
          </a:p>
        </p:txBody>
      </p:sp>
      <p:pic>
        <p:nvPicPr>
          <p:cNvPr id="4" name="Picture 3"/>
          <p:cNvPicPr>
            <a:picLocks noChangeAspect="1"/>
          </p:cNvPicPr>
          <p:nvPr/>
        </p:nvPicPr>
        <p:blipFill>
          <a:blip r:embed="rId2"/>
          <a:stretch>
            <a:fillRect/>
          </a:stretch>
        </p:blipFill>
        <p:spPr>
          <a:xfrm>
            <a:off x="838200" y="1792444"/>
            <a:ext cx="3791674" cy="1723488"/>
          </a:xfrm>
          <a:prstGeom prst="rect">
            <a:avLst/>
          </a:prstGeom>
        </p:spPr>
      </p:pic>
      <p:pic>
        <p:nvPicPr>
          <p:cNvPr id="5" name="Picture 4"/>
          <p:cNvPicPr>
            <a:picLocks noChangeAspect="1"/>
          </p:cNvPicPr>
          <p:nvPr/>
        </p:nvPicPr>
        <p:blipFill>
          <a:blip r:embed="rId3"/>
          <a:stretch>
            <a:fillRect/>
          </a:stretch>
        </p:blipFill>
        <p:spPr>
          <a:xfrm>
            <a:off x="5949436" y="1077894"/>
            <a:ext cx="4237753" cy="4876076"/>
          </a:xfrm>
          <a:prstGeom prst="rect">
            <a:avLst/>
          </a:prstGeom>
        </p:spPr>
      </p:pic>
    </p:spTree>
    <p:extLst>
      <p:ext uri="{BB962C8B-B14F-4D97-AF65-F5344CB8AC3E}">
        <p14:creationId xmlns:p14="http://schemas.microsoft.com/office/powerpoint/2010/main" val="3252207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isClear</a:t>
            </a:r>
            <a:r>
              <a:rPr lang="en-US" dirty="0" smtClean="0"/>
              <a:t>(</a:t>
            </a:r>
            <a:r>
              <a:rPr lang="en-US" dirty="0" err="1" smtClean="0"/>
              <a:t>rel_dir</a:t>
            </a:r>
            <a:r>
              <a:rPr lang="en-US" dirty="0" smtClean="0"/>
              <a:t>)</a:t>
            </a:r>
            <a:endParaRPr lang="en-US" dirty="0"/>
          </a:p>
        </p:txBody>
      </p:sp>
      <p:pic>
        <p:nvPicPr>
          <p:cNvPr id="4" name="Picture 3"/>
          <p:cNvPicPr>
            <a:picLocks noChangeAspect="1"/>
          </p:cNvPicPr>
          <p:nvPr/>
        </p:nvPicPr>
        <p:blipFill>
          <a:blip r:embed="rId2"/>
          <a:stretch>
            <a:fillRect/>
          </a:stretch>
        </p:blipFill>
        <p:spPr>
          <a:xfrm>
            <a:off x="4482318" y="1690688"/>
            <a:ext cx="4262438" cy="4429592"/>
          </a:xfrm>
          <a:prstGeom prst="rect">
            <a:avLst/>
          </a:prstGeom>
        </p:spPr>
      </p:pic>
      <p:sp>
        <p:nvSpPr>
          <p:cNvPr id="5" name="5-Point Star 4"/>
          <p:cNvSpPr/>
          <p:nvPr/>
        </p:nvSpPr>
        <p:spPr>
          <a:xfrm>
            <a:off x="9981127" y="566670"/>
            <a:ext cx="1094704" cy="87576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1294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isFlower</a:t>
            </a:r>
            <a:r>
              <a:rPr lang="en-US" dirty="0" smtClean="0"/>
              <a:t>(</a:t>
            </a:r>
            <a:r>
              <a:rPr lang="en-US" dirty="0" err="1" smtClean="0"/>
              <a:t>rel_dir</a:t>
            </a:r>
            <a:r>
              <a:rPr lang="en-US" dirty="0" smtClean="0"/>
              <a:t>)</a:t>
            </a:r>
            <a:endParaRPr lang="en-US" dirty="0"/>
          </a:p>
        </p:txBody>
      </p:sp>
      <p:pic>
        <p:nvPicPr>
          <p:cNvPr id="4" name="Picture 3"/>
          <p:cNvPicPr>
            <a:picLocks noChangeAspect="1"/>
          </p:cNvPicPr>
          <p:nvPr/>
        </p:nvPicPr>
        <p:blipFill>
          <a:blip r:embed="rId2"/>
          <a:stretch>
            <a:fillRect/>
          </a:stretch>
        </p:blipFill>
        <p:spPr>
          <a:xfrm>
            <a:off x="4885251" y="1600536"/>
            <a:ext cx="4222099" cy="4576897"/>
          </a:xfrm>
          <a:prstGeom prst="rect">
            <a:avLst/>
          </a:prstGeom>
        </p:spPr>
      </p:pic>
      <p:sp>
        <p:nvSpPr>
          <p:cNvPr id="5" name="5-Point Star 4"/>
          <p:cNvSpPr/>
          <p:nvPr/>
        </p:nvSpPr>
        <p:spPr>
          <a:xfrm>
            <a:off x="9981127" y="566670"/>
            <a:ext cx="1094704" cy="87576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9779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isWater</a:t>
            </a:r>
            <a:r>
              <a:rPr lang="en-US" dirty="0" smtClean="0"/>
              <a:t>(</a:t>
            </a:r>
            <a:r>
              <a:rPr lang="en-US" dirty="0" err="1" smtClean="0"/>
              <a:t>rel_dir</a:t>
            </a:r>
            <a:r>
              <a:rPr lang="en-US" dirty="0" smtClean="0"/>
              <a:t>)</a:t>
            </a:r>
            <a:endParaRPr lang="en-US" dirty="0"/>
          </a:p>
        </p:txBody>
      </p:sp>
      <p:pic>
        <p:nvPicPr>
          <p:cNvPr id="3" name="Picture 2"/>
          <p:cNvPicPr>
            <a:picLocks noChangeAspect="1"/>
          </p:cNvPicPr>
          <p:nvPr/>
        </p:nvPicPr>
        <p:blipFill>
          <a:blip r:embed="rId2"/>
          <a:stretch>
            <a:fillRect/>
          </a:stretch>
        </p:blipFill>
        <p:spPr>
          <a:xfrm>
            <a:off x="2570141" y="1493949"/>
            <a:ext cx="5829426" cy="4775915"/>
          </a:xfrm>
          <a:prstGeom prst="rect">
            <a:avLst/>
          </a:prstGeom>
        </p:spPr>
      </p:pic>
    </p:spTree>
    <p:extLst>
      <p:ext uri="{BB962C8B-B14F-4D97-AF65-F5344CB8AC3E}">
        <p14:creationId xmlns:p14="http://schemas.microsoft.com/office/powerpoint/2010/main" val="2470422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isJeroo</a:t>
            </a:r>
            <a:r>
              <a:rPr lang="en-US" dirty="0" smtClean="0"/>
              <a:t>(</a:t>
            </a:r>
            <a:r>
              <a:rPr lang="en-US" dirty="0" err="1" smtClean="0"/>
              <a:t>rel_dir</a:t>
            </a:r>
            <a:r>
              <a:rPr lang="en-US" dirty="0" smtClean="0"/>
              <a:t>)</a:t>
            </a:r>
            <a:endParaRPr lang="en-US" dirty="0"/>
          </a:p>
        </p:txBody>
      </p:sp>
      <p:pic>
        <p:nvPicPr>
          <p:cNvPr id="4" name="Picture 3"/>
          <p:cNvPicPr>
            <a:picLocks noChangeAspect="1"/>
          </p:cNvPicPr>
          <p:nvPr/>
        </p:nvPicPr>
        <p:blipFill>
          <a:blip r:embed="rId2"/>
          <a:stretch>
            <a:fillRect/>
          </a:stretch>
        </p:blipFill>
        <p:spPr>
          <a:xfrm>
            <a:off x="2089797" y="1690688"/>
            <a:ext cx="6629200" cy="4363524"/>
          </a:xfrm>
          <a:prstGeom prst="rect">
            <a:avLst/>
          </a:prstGeom>
        </p:spPr>
      </p:pic>
    </p:spTree>
    <p:extLst>
      <p:ext uri="{BB962C8B-B14F-4D97-AF65-F5344CB8AC3E}">
        <p14:creationId xmlns:p14="http://schemas.microsoft.com/office/powerpoint/2010/main" val="3515972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isNet</a:t>
            </a:r>
            <a:r>
              <a:rPr lang="en-US" dirty="0" smtClean="0"/>
              <a:t>(</a:t>
            </a:r>
            <a:r>
              <a:rPr lang="en-US" dirty="0" err="1" smtClean="0"/>
              <a:t>rel_dir</a:t>
            </a:r>
            <a:r>
              <a:rPr lang="en-US" dirty="0" smtClean="0"/>
              <a:t>)</a:t>
            </a:r>
            <a:endParaRPr lang="en-US" dirty="0"/>
          </a:p>
        </p:txBody>
      </p:sp>
      <p:pic>
        <p:nvPicPr>
          <p:cNvPr id="6" name="Picture 5"/>
          <p:cNvPicPr>
            <a:picLocks noChangeAspect="1"/>
          </p:cNvPicPr>
          <p:nvPr/>
        </p:nvPicPr>
        <p:blipFill>
          <a:blip r:embed="rId2"/>
          <a:stretch>
            <a:fillRect/>
          </a:stretch>
        </p:blipFill>
        <p:spPr>
          <a:xfrm>
            <a:off x="3010302" y="1690688"/>
            <a:ext cx="5283692" cy="4369846"/>
          </a:xfrm>
          <a:prstGeom prst="rect">
            <a:avLst/>
          </a:prstGeom>
        </p:spPr>
      </p:pic>
    </p:spTree>
    <p:extLst>
      <p:ext uri="{BB962C8B-B14F-4D97-AF65-F5344CB8AC3E}">
        <p14:creationId xmlns:p14="http://schemas.microsoft.com/office/powerpoint/2010/main" val="4054015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isFacing</a:t>
            </a:r>
            <a:r>
              <a:rPr lang="en-US" dirty="0" smtClean="0"/>
              <a:t>(</a:t>
            </a:r>
            <a:r>
              <a:rPr lang="en-US" dirty="0" err="1" smtClean="0"/>
              <a:t>comp_dir</a:t>
            </a:r>
            <a:r>
              <a:rPr lang="en-US" dirty="0" smtClean="0"/>
              <a:t>)</a:t>
            </a:r>
            <a:endParaRPr lang="en-US" dirty="0"/>
          </a:p>
        </p:txBody>
      </p:sp>
      <p:pic>
        <p:nvPicPr>
          <p:cNvPr id="5" name="Picture 4"/>
          <p:cNvPicPr>
            <a:picLocks noChangeAspect="1"/>
          </p:cNvPicPr>
          <p:nvPr/>
        </p:nvPicPr>
        <p:blipFill>
          <a:blip r:embed="rId2"/>
          <a:stretch>
            <a:fillRect/>
          </a:stretch>
        </p:blipFill>
        <p:spPr>
          <a:xfrm>
            <a:off x="409048" y="2009105"/>
            <a:ext cx="11373903" cy="3954149"/>
          </a:xfrm>
          <a:prstGeom prst="rect">
            <a:avLst/>
          </a:prstGeom>
        </p:spPr>
      </p:pic>
    </p:spTree>
    <p:extLst>
      <p:ext uri="{BB962C8B-B14F-4D97-AF65-F5344CB8AC3E}">
        <p14:creationId xmlns:p14="http://schemas.microsoft.com/office/powerpoint/2010/main" val="11913707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057400" y="1828800"/>
            <a:ext cx="8229600" cy="3505200"/>
          </a:xfrm>
        </p:spPr>
        <p:txBody>
          <a:bodyPr/>
          <a:lstStyle/>
          <a:p>
            <a:pPr eaLnBrk="1" hangingPunct="1"/>
            <a:r>
              <a:rPr lang="en-US" smtClean="0">
                <a:latin typeface="Tahoma" panose="020B0604030504040204" pitchFamily="34" charset="0"/>
                <a:cs typeface="Tahoma" panose="020B0604030504040204" pitchFamily="34" charset="0"/>
              </a:rPr>
              <a:t>A </a:t>
            </a:r>
            <a:r>
              <a:rPr lang="en-US" b="1" smtClean="0">
                <a:latin typeface="Tahoma" panose="020B0604030504040204" pitchFamily="34" charset="0"/>
                <a:cs typeface="Tahoma" panose="020B0604030504040204" pitchFamily="34" charset="0"/>
              </a:rPr>
              <a:t>behavior </a:t>
            </a:r>
            <a:r>
              <a:rPr lang="en-US" smtClean="0">
                <a:latin typeface="Tahoma" panose="020B0604030504040204" pitchFamily="34" charset="0"/>
                <a:cs typeface="Tahoma" panose="020B0604030504040204" pitchFamily="34" charset="0"/>
              </a:rPr>
              <a:t>is an action or a task that a Jeroo can perform. </a:t>
            </a:r>
          </a:p>
          <a:p>
            <a:pPr eaLnBrk="1" hangingPunct="1"/>
            <a:endParaRPr lang="en-US" smtClean="0">
              <a:latin typeface="Tahoma" panose="020B0604030504040204" pitchFamily="34" charset="0"/>
              <a:cs typeface="Tahoma" panose="020B0604030504040204" pitchFamily="34" charset="0"/>
            </a:endParaRPr>
          </a:p>
          <a:p>
            <a:pPr eaLnBrk="1" hangingPunct="1"/>
            <a:r>
              <a:rPr lang="en-US" smtClean="0">
                <a:latin typeface="Tahoma" panose="020B0604030504040204" pitchFamily="34" charset="0"/>
                <a:cs typeface="Tahoma" panose="020B0604030504040204" pitchFamily="34" charset="0"/>
              </a:rPr>
              <a:t>A </a:t>
            </a:r>
            <a:r>
              <a:rPr lang="en-US" b="1" smtClean="0">
                <a:latin typeface="Tahoma" panose="020B0604030504040204" pitchFamily="34" charset="0"/>
                <a:cs typeface="Tahoma" panose="020B0604030504040204" pitchFamily="34" charset="0"/>
              </a:rPr>
              <a:t>method </a:t>
            </a:r>
            <a:r>
              <a:rPr lang="en-US" smtClean="0">
                <a:latin typeface="Tahoma" panose="020B0604030504040204" pitchFamily="34" charset="0"/>
                <a:cs typeface="Tahoma" panose="020B0604030504040204" pitchFamily="34" charset="0"/>
              </a:rPr>
              <a:t>is a collection of program statements written to create a new behavior that a Jeroo can perform.</a:t>
            </a:r>
          </a:p>
        </p:txBody>
      </p:sp>
      <p:sp>
        <p:nvSpPr>
          <p:cNvPr id="6147" name="WordArt 6"/>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What is a method?</a:t>
            </a:r>
          </a:p>
        </p:txBody>
      </p:sp>
    </p:spTree>
    <p:extLst>
      <p:ext uri="{BB962C8B-B14F-4D97-AF65-F5344CB8AC3E}">
        <p14:creationId xmlns:p14="http://schemas.microsoft.com/office/powerpoint/2010/main" val="3099536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body" sz="half" idx="2"/>
          </p:nvPr>
        </p:nvSpPr>
        <p:spPr>
          <a:xfrm>
            <a:off x="2438400" y="1676401"/>
            <a:ext cx="7467600" cy="4525963"/>
          </a:xfrm>
        </p:spPr>
        <p:txBody>
          <a:bodyPr/>
          <a:lstStyle/>
          <a:p>
            <a:pPr eaLnBrk="1" hangingPunct="1">
              <a:buFontTx/>
              <a:buNone/>
            </a:pPr>
            <a:r>
              <a:rPr lang="en-US" sz="3200" b="1" i="1" dirty="0">
                <a:latin typeface="Tahoma" panose="020B0604030504040204" pitchFamily="34" charset="0"/>
                <a:cs typeface="Tahoma" panose="020B0604030504040204" pitchFamily="34" charset="0"/>
              </a:rPr>
              <a:t>What are some new behaviors we could create for a Jeroo?</a:t>
            </a:r>
          </a:p>
          <a:p>
            <a:pPr eaLnBrk="1" hangingPunct="1">
              <a:buFontTx/>
              <a:buNone/>
            </a:pPr>
            <a:endParaRPr lang="en-US" sz="3200" b="1" i="1" dirty="0">
              <a:latin typeface="Tahoma" panose="020B0604030504040204" pitchFamily="34" charset="0"/>
              <a:cs typeface="Tahoma" panose="020B0604030504040204" pitchFamily="34" charset="0"/>
            </a:endParaRPr>
          </a:p>
          <a:p>
            <a:pPr eaLnBrk="1" hangingPunct="1"/>
            <a:r>
              <a:rPr lang="en-US" sz="3200" b="1" dirty="0" err="1">
                <a:latin typeface="Tahoma" panose="020B0604030504040204" pitchFamily="34" charset="0"/>
                <a:cs typeface="Tahoma" panose="020B0604030504040204" pitchFamily="34" charset="0"/>
              </a:rPr>
              <a:t>plantARow</a:t>
            </a:r>
            <a:r>
              <a:rPr lang="en-US" sz="3200" b="1" dirty="0">
                <a:latin typeface="Tahoma" panose="020B0604030504040204" pitchFamily="34" charset="0"/>
                <a:cs typeface="Tahoma" panose="020B0604030504040204" pitchFamily="34" charset="0"/>
              </a:rPr>
              <a:t>()    </a:t>
            </a:r>
          </a:p>
          <a:p>
            <a:pPr eaLnBrk="1" hangingPunct="1"/>
            <a:endParaRPr lang="en-US" sz="3200" b="1" dirty="0">
              <a:latin typeface="Tahoma" panose="020B0604030504040204" pitchFamily="34" charset="0"/>
              <a:cs typeface="Tahoma" panose="020B0604030504040204" pitchFamily="34" charset="0"/>
            </a:endParaRPr>
          </a:p>
          <a:p>
            <a:pPr eaLnBrk="1" hangingPunct="1"/>
            <a:r>
              <a:rPr lang="en-US" sz="3200" b="1" dirty="0" err="1">
                <a:latin typeface="Tahoma" panose="020B0604030504040204" pitchFamily="34" charset="0"/>
                <a:cs typeface="Tahoma" panose="020B0604030504040204" pitchFamily="34" charset="0"/>
              </a:rPr>
              <a:t>turnAround</a:t>
            </a:r>
            <a:r>
              <a:rPr lang="en-US" sz="3200" b="1" dirty="0">
                <a:latin typeface="Tahoma" panose="020B0604030504040204" pitchFamily="34" charset="0"/>
                <a:cs typeface="Tahoma" panose="020B0604030504040204" pitchFamily="34" charset="0"/>
              </a:rPr>
              <a:t>()</a:t>
            </a:r>
          </a:p>
          <a:p>
            <a:pPr eaLnBrk="1" hangingPunct="1"/>
            <a:endParaRPr lang="en-US" sz="3200" b="1" dirty="0">
              <a:latin typeface="Tahoma" panose="020B0604030504040204" pitchFamily="34" charset="0"/>
              <a:cs typeface="Tahoma" panose="020B0604030504040204" pitchFamily="34" charset="0"/>
            </a:endParaRPr>
          </a:p>
          <a:p>
            <a:pPr eaLnBrk="1" hangingPunct="1"/>
            <a:r>
              <a:rPr lang="en-US" sz="3200" b="1" dirty="0" err="1">
                <a:latin typeface="Tahoma" panose="020B0604030504040204" pitchFamily="34" charset="0"/>
                <a:cs typeface="Tahoma" panose="020B0604030504040204" pitchFamily="34" charset="0"/>
              </a:rPr>
              <a:t>hopDiagonal</a:t>
            </a:r>
            <a:r>
              <a:rPr lang="en-US" sz="3200" b="1" dirty="0">
                <a:latin typeface="Tahoma" panose="020B0604030504040204" pitchFamily="34" charset="0"/>
                <a:cs typeface="Tahoma" panose="020B0604030504040204" pitchFamily="34" charset="0"/>
              </a:rPr>
              <a:t>()</a:t>
            </a:r>
          </a:p>
          <a:p>
            <a:pPr eaLnBrk="1" hangingPunct="1">
              <a:buFontTx/>
              <a:buNone/>
            </a:pPr>
            <a:endParaRPr lang="en-US" b="1" dirty="0" smtClean="0"/>
          </a:p>
        </p:txBody>
      </p:sp>
      <p:sp>
        <p:nvSpPr>
          <p:cNvPr id="8195" name="WordArt 10"/>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What is a method?</a:t>
            </a:r>
          </a:p>
        </p:txBody>
      </p:sp>
    </p:spTree>
    <p:extLst>
      <p:ext uri="{BB962C8B-B14F-4D97-AF65-F5344CB8AC3E}">
        <p14:creationId xmlns:p14="http://schemas.microsoft.com/office/powerpoint/2010/main" val="127748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33600" y="1600201"/>
            <a:ext cx="82296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anose="020B0604030504040204" pitchFamily="34" charset="0"/>
              </a:defRPr>
            </a:lvl1pPr>
            <a:lvl2pPr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r>
              <a:rPr lang="en-US" b="1" dirty="0" err="1"/>
              <a:t>Jeroo</a:t>
            </a:r>
            <a:r>
              <a:rPr lang="en-US" b="1" dirty="0"/>
              <a:t> </a:t>
            </a:r>
            <a:r>
              <a:rPr lang="en-US" b="1" dirty="0" err="1"/>
              <a:t>jan</a:t>
            </a:r>
            <a:r>
              <a:rPr lang="en-US" b="1" dirty="0"/>
              <a:t> = new </a:t>
            </a:r>
            <a:r>
              <a:rPr lang="en-US" b="1" dirty="0" err="1">
                <a:solidFill>
                  <a:srgbClr val="0000CC"/>
                </a:solidFill>
              </a:rPr>
              <a:t>Jeroo</a:t>
            </a:r>
            <a:r>
              <a:rPr lang="en-US" b="1" dirty="0">
                <a:solidFill>
                  <a:srgbClr val="0000CC"/>
                </a:solidFill>
              </a:rPr>
              <a:t>(11,7,WEST);</a:t>
            </a:r>
          </a:p>
          <a:p>
            <a:pPr eaLnBrk="1" hangingPunct="1"/>
            <a:r>
              <a:rPr lang="en-US" b="1" dirty="0"/>
              <a:t>		</a:t>
            </a:r>
            <a:r>
              <a:rPr lang="en-US" sz="2000" b="1" dirty="0">
                <a:solidFill>
                  <a:srgbClr val="00CC00"/>
                </a:solidFill>
              </a:rPr>
              <a:t>//creates a </a:t>
            </a:r>
            <a:r>
              <a:rPr lang="en-US" sz="2000" b="1" dirty="0" err="1">
                <a:solidFill>
                  <a:srgbClr val="00CC00"/>
                </a:solidFill>
              </a:rPr>
              <a:t>Jeroo</a:t>
            </a:r>
            <a:r>
              <a:rPr lang="en-US" sz="2000" b="1" dirty="0">
                <a:solidFill>
                  <a:srgbClr val="00CC00"/>
                </a:solidFill>
              </a:rPr>
              <a:t> at location 11,7</a:t>
            </a:r>
          </a:p>
          <a:p>
            <a:pPr eaLnBrk="1" hangingPunct="1"/>
            <a:r>
              <a:rPr lang="en-US" sz="2000" b="1" dirty="0">
                <a:solidFill>
                  <a:srgbClr val="00CC00"/>
                </a:solidFill>
              </a:rPr>
              <a:t>		//that is facing WEST</a:t>
            </a:r>
          </a:p>
          <a:p>
            <a:pPr eaLnBrk="1" hangingPunct="1"/>
            <a:endParaRPr lang="en-US" sz="2000" b="1" dirty="0"/>
          </a:p>
          <a:p>
            <a:pPr eaLnBrk="1" hangingPunct="1"/>
            <a:endParaRPr lang="en-US" sz="2000" b="1" dirty="0">
              <a:solidFill>
                <a:srgbClr val="00CC00"/>
              </a:solidFill>
            </a:endParaRPr>
          </a:p>
          <a:p>
            <a:pPr eaLnBrk="1" hangingPunct="1"/>
            <a:r>
              <a:rPr lang="en-US" b="1" dirty="0" err="1"/>
              <a:t>Jeroo</a:t>
            </a:r>
            <a:r>
              <a:rPr lang="en-US" b="1" dirty="0"/>
              <a:t> </a:t>
            </a:r>
            <a:r>
              <a:rPr lang="en-US" b="1" dirty="0" err="1"/>
              <a:t>dan</a:t>
            </a:r>
            <a:r>
              <a:rPr lang="en-US" b="1" dirty="0"/>
              <a:t> = new </a:t>
            </a:r>
            <a:r>
              <a:rPr lang="en-US" b="1" dirty="0" err="1">
                <a:solidFill>
                  <a:srgbClr val="0000CC"/>
                </a:solidFill>
              </a:rPr>
              <a:t>Jeroo</a:t>
            </a:r>
            <a:r>
              <a:rPr lang="en-US" b="1" dirty="0">
                <a:solidFill>
                  <a:srgbClr val="0000CC"/>
                </a:solidFill>
              </a:rPr>
              <a:t>(8,2,EAST,3);</a:t>
            </a:r>
          </a:p>
          <a:p>
            <a:pPr lvl="1" eaLnBrk="1" hangingPunct="1"/>
            <a:r>
              <a:rPr lang="en-US" sz="2000" b="1" dirty="0"/>
              <a:t>		</a:t>
            </a:r>
            <a:r>
              <a:rPr lang="en-US" sz="2000" b="1" dirty="0">
                <a:solidFill>
                  <a:srgbClr val="00CC00"/>
                </a:solidFill>
              </a:rPr>
              <a:t>//creates a </a:t>
            </a:r>
            <a:r>
              <a:rPr lang="en-US" sz="2000" b="1" dirty="0" err="1">
                <a:solidFill>
                  <a:srgbClr val="00CC00"/>
                </a:solidFill>
              </a:rPr>
              <a:t>Jeroo</a:t>
            </a:r>
            <a:r>
              <a:rPr lang="en-US" sz="2000" b="1" dirty="0">
                <a:solidFill>
                  <a:srgbClr val="00CC00"/>
                </a:solidFill>
              </a:rPr>
              <a:t> at location 8,2 </a:t>
            </a:r>
          </a:p>
          <a:p>
            <a:pPr lvl="1" eaLnBrk="1" hangingPunct="1"/>
            <a:r>
              <a:rPr lang="en-US" sz="2000" b="1" dirty="0">
                <a:solidFill>
                  <a:srgbClr val="00CC00"/>
                </a:solidFill>
              </a:rPr>
              <a:t>		//that is facing EAST with 3 flowers</a:t>
            </a:r>
          </a:p>
        </p:txBody>
      </p:sp>
      <p:sp>
        <p:nvSpPr>
          <p:cNvPr id="6147" name="WordArt 4"/>
          <p:cNvSpPr>
            <a:spLocks noChangeArrowheads="1" noChangeShapeType="1" noTextEdit="1"/>
          </p:cNvSpPr>
          <p:nvPr/>
        </p:nvSpPr>
        <p:spPr bwMode="auto">
          <a:xfrm>
            <a:off x="3124200" y="381000"/>
            <a:ext cx="5486400" cy="8382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constructors</a:t>
            </a:r>
          </a:p>
        </p:txBody>
      </p:sp>
    </p:spTree>
    <p:extLst>
      <p:ext uri="{BB962C8B-B14F-4D97-AF65-F5344CB8AC3E}">
        <p14:creationId xmlns:p14="http://schemas.microsoft.com/office/powerpoint/2010/main" val="1980769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marL="609600" indent="-609600">
              <a:buFontTx/>
              <a:buAutoNum type="arabicPeriod"/>
            </a:pPr>
            <a:r>
              <a:rPr lang="en-US" b="1" smtClean="0"/>
              <a:t>Decide on the behavior you want the Jeroo to be able to perform. Be very specific.</a:t>
            </a:r>
          </a:p>
          <a:p>
            <a:pPr marL="609600" indent="-609600">
              <a:buFontTx/>
              <a:buAutoNum type="arabicPeriod"/>
            </a:pPr>
            <a:endParaRPr lang="en-US" b="1" smtClean="0"/>
          </a:p>
          <a:p>
            <a:pPr marL="609600" indent="-609600">
              <a:buFontTx/>
              <a:buAutoNum type="arabicPeriod"/>
            </a:pPr>
            <a:r>
              <a:rPr lang="en-US" b="1" smtClean="0"/>
              <a:t>Write the program statements needed to create the new desired behavior.</a:t>
            </a:r>
          </a:p>
          <a:p>
            <a:pPr marL="609600" indent="-609600">
              <a:buFontTx/>
              <a:buAutoNum type="arabicPeriod"/>
            </a:pPr>
            <a:endParaRPr lang="en-US" b="1" smtClean="0"/>
          </a:p>
          <a:p>
            <a:pPr marL="609600" indent="-609600">
              <a:buFontTx/>
              <a:buAutoNum type="arabicPeriod"/>
            </a:pPr>
            <a:r>
              <a:rPr lang="en-US" b="1" smtClean="0"/>
              <a:t>Make a Jeroo and test the method.</a:t>
            </a:r>
            <a:endParaRPr lang="en-US" smtClean="0"/>
          </a:p>
        </p:txBody>
      </p:sp>
      <p:sp>
        <p:nvSpPr>
          <p:cNvPr id="9219" name="WordArt 7"/>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Writing a method</a:t>
            </a:r>
          </a:p>
        </p:txBody>
      </p:sp>
    </p:spTree>
    <p:extLst>
      <p:ext uri="{BB962C8B-B14F-4D97-AF65-F5344CB8AC3E}">
        <p14:creationId xmlns:p14="http://schemas.microsoft.com/office/powerpoint/2010/main" val="3129130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1"/>
          </p:nvPr>
        </p:nvSpPr>
        <p:spPr>
          <a:xfrm>
            <a:off x="2286000" y="4648201"/>
            <a:ext cx="7162800" cy="1782763"/>
          </a:xfrm>
        </p:spPr>
        <p:txBody>
          <a:bodyPr/>
          <a:lstStyle/>
          <a:p>
            <a:pPr eaLnBrk="1" hangingPunct="1">
              <a:buFontTx/>
              <a:buNone/>
            </a:pPr>
            <a:r>
              <a:rPr lang="en-US" b="1" smtClean="0">
                <a:latin typeface="Tahoma" panose="020B0604030504040204" pitchFamily="34" charset="0"/>
                <a:cs typeface="Tahoma" panose="020B0604030504040204" pitchFamily="34" charset="0"/>
              </a:rPr>
              <a:t>Methods must have a name with parenthesis () .  All methods must have an open and a close brace { }.</a:t>
            </a:r>
          </a:p>
        </p:txBody>
      </p:sp>
      <p:sp>
        <p:nvSpPr>
          <p:cNvPr id="10243" name="Rectangle 4"/>
          <p:cNvSpPr>
            <a:spLocks noGrp="1" noChangeArrowheads="1"/>
          </p:cNvSpPr>
          <p:nvPr>
            <p:ph type="body" sz="half" idx="2"/>
          </p:nvPr>
        </p:nvSpPr>
        <p:spPr>
          <a:xfrm>
            <a:off x="2286000" y="1371600"/>
            <a:ext cx="7467600" cy="2819400"/>
          </a:xfrm>
        </p:spPr>
        <p:txBody>
          <a:bodyPr/>
          <a:lstStyle/>
          <a:p>
            <a:pPr eaLnBrk="1" hangingPunct="1">
              <a:buFontTx/>
              <a:buNone/>
            </a:pPr>
            <a:r>
              <a:rPr lang="en-US" sz="3200" b="1">
                <a:latin typeface="Courier New" panose="02070309020205020404" pitchFamily="49" charset="0"/>
              </a:rPr>
              <a:t>method turnAround()</a:t>
            </a:r>
          </a:p>
          <a:p>
            <a:pPr eaLnBrk="1" hangingPunct="1">
              <a:buFontTx/>
              <a:buNone/>
            </a:pPr>
            <a:r>
              <a:rPr lang="en-US" sz="3200" b="1">
                <a:latin typeface="Courier New" panose="02070309020205020404" pitchFamily="49" charset="0"/>
              </a:rPr>
              <a:t>{</a:t>
            </a:r>
          </a:p>
          <a:p>
            <a:pPr eaLnBrk="1" hangingPunct="1">
              <a:buFontTx/>
              <a:buNone/>
            </a:pPr>
            <a:r>
              <a:rPr lang="en-US" sz="3200" b="1">
                <a:latin typeface="Courier New" panose="02070309020205020404" pitchFamily="49" charset="0"/>
              </a:rPr>
              <a:t>   turn(RIGHT);</a:t>
            </a:r>
          </a:p>
          <a:p>
            <a:pPr eaLnBrk="1" hangingPunct="1">
              <a:buFontTx/>
              <a:buNone/>
            </a:pPr>
            <a:r>
              <a:rPr lang="en-US" sz="3200" b="1">
                <a:latin typeface="Courier New" panose="02070309020205020404" pitchFamily="49" charset="0"/>
              </a:rPr>
              <a:t>   turn(RIGHT);</a:t>
            </a:r>
          </a:p>
          <a:p>
            <a:pPr eaLnBrk="1" hangingPunct="1">
              <a:buFontTx/>
              <a:buNone/>
            </a:pPr>
            <a:r>
              <a:rPr lang="en-US" sz="3200" b="1">
                <a:latin typeface="Courier New" panose="02070309020205020404" pitchFamily="49" charset="0"/>
              </a:rPr>
              <a:t>}</a:t>
            </a:r>
          </a:p>
        </p:txBody>
      </p:sp>
      <p:sp>
        <p:nvSpPr>
          <p:cNvPr id="10244" name="WordArt 12"/>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Writing a method</a:t>
            </a:r>
          </a:p>
        </p:txBody>
      </p:sp>
    </p:spTree>
    <p:extLst>
      <p:ext uri="{BB962C8B-B14F-4D97-AF65-F5344CB8AC3E}">
        <p14:creationId xmlns:p14="http://schemas.microsoft.com/office/powerpoint/2010/main" val="1769344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body" sz="half" idx="2"/>
          </p:nvPr>
        </p:nvSpPr>
        <p:spPr>
          <a:xfrm>
            <a:off x="6324600" y="1524001"/>
            <a:ext cx="4343400" cy="4525963"/>
          </a:xfrm>
        </p:spPr>
        <p:txBody>
          <a:bodyPr/>
          <a:lstStyle/>
          <a:p>
            <a:pPr eaLnBrk="1" hangingPunct="1"/>
            <a:r>
              <a:rPr lang="en-US" sz="2800" b="1"/>
              <a:t>Methods are coded in this area.</a:t>
            </a:r>
          </a:p>
          <a:p>
            <a:pPr eaLnBrk="1" hangingPunct="1"/>
            <a:endParaRPr lang="en-US" sz="2800" b="1"/>
          </a:p>
          <a:p>
            <a:pPr eaLnBrk="1" hangingPunct="1"/>
            <a:r>
              <a:rPr lang="en-US" sz="2800" b="1"/>
              <a:t>Methods are run by calling them from the main method.</a:t>
            </a:r>
          </a:p>
          <a:p>
            <a:pPr eaLnBrk="1" hangingPunct="1"/>
            <a:endParaRPr lang="en-US" sz="2800" b="1"/>
          </a:p>
          <a:p>
            <a:pPr eaLnBrk="1" hangingPunct="1"/>
            <a:r>
              <a:rPr lang="en-US" sz="2800" b="1"/>
              <a:t>No limit on # of methods we can use</a:t>
            </a:r>
            <a:r>
              <a:rPr lang="en-US" sz="2800"/>
              <a:t>.</a:t>
            </a:r>
          </a:p>
        </p:txBody>
      </p:sp>
      <p:pic>
        <p:nvPicPr>
          <p:cNvPr id="11267" name="Picture 8" descr="methods area"/>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52600" y="1371600"/>
            <a:ext cx="4476750" cy="5181600"/>
          </a:xfrm>
          <a:noFill/>
        </p:spPr>
      </p:pic>
      <p:sp>
        <p:nvSpPr>
          <p:cNvPr id="11268" name="WordArt 10"/>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Writing a method</a:t>
            </a:r>
          </a:p>
        </p:txBody>
      </p:sp>
    </p:spTree>
    <p:extLst>
      <p:ext uri="{BB962C8B-B14F-4D97-AF65-F5344CB8AC3E}">
        <p14:creationId xmlns:p14="http://schemas.microsoft.com/office/powerpoint/2010/main" val="2483721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10"/>
          <p:cNvSpPr>
            <a:spLocks noChangeArrowheads="1" noChangeShapeType="1" noTextEdit="1"/>
          </p:cNvSpPr>
          <p:nvPr/>
        </p:nvSpPr>
        <p:spPr bwMode="auto">
          <a:xfrm>
            <a:off x="2286000" y="3810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Writing a method</a:t>
            </a:r>
          </a:p>
        </p:txBody>
      </p:sp>
      <p:sp>
        <p:nvSpPr>
          <p:cNvPr id="12291" name="Text Box 16"/>
          <p:cNvSpPr txBox="1">
            <a:spLocks noChangeArrowheads="1"/>
          </p:cNvSpPr>
          <p:nvPr/>
        </p:nvSpPr>
        <p:spPr bwMode="auto">
          <a:xfrm>
            <a:off x="5334000" y="4038600"/>
            <a:ext cx="1219200" cy="6413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b="1">
                <a:solidFill>
                  <a:schemeClr val="bg1"/>
                </a:solidFill>
              </a:rPr>
              <a:t>Method creation</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1" y="1295400"/>
            <a:ext cx="490537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txBox="1">
            <a:spLocks noChangeArrowheads="1"/>
          </p:cNvSpPr>
          <p:nvPr/>
        </p:nvSpPr>
        <p:spPr bwMode="auto">
          <a:xfrm>
            <a:off x="3276600" y="5029200"/>
            <a:ext cx="7239000" cy="1524000"/>
          </a:xfrm>
          <a:prstGeom prst="rect">
            <a:avLst/>
          </a:prstGeom>
          <a:noFill/>
          <a:ln w="9525">
            <a:noFill/>
            <a:miter lim="800000"/>
            <a:headEnd/>
            <a:tailEnd/>
          </a:ln>
        </p:spPr>
        <p:txBody>
          <a:bodyPr/>
          <a:lstStyle/>
          <a:p>
            <a:pPr marL="342900" indent="-342900">
              <a:spcBef>
                <a:spcPct val="20000"/>
              </a:spcBef>
              <a:defRPr/>
            </a:pPr>
            <a:r>
              <a:rPr lang="en-US" sz="2800" b="1" kern="0" dirty="0">
                <a:latin typeface="Tahoma" pitchFamily="34" charset="0"/>
                <a:ea typeface="Tahoma" pitchFamily="34" charset="0"/>
                <a:cs typeface="Tahoma" pitchFamily="34" charset="0"/>
              </a:rPr>
              <a:t>Methods must have a name with parenthesis () .  All methods must have an open and a close brace { }.</a:t>
            </a:r>
          </a:p>
        </p:txBody>
      </p:sp>
    </p:spTree>
    <p:extLst>
      <p:ext uri="{BB962C8B-B14F-4D97-AF65-F5344CB8AC3E}">
        <p14:creationId xmlns:p14="http://schemas.microsoft.com/office/powerpoint/2010/main" val="1567386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10"/>
          <p:cNvSpPr>
            <a:spLocks noChangeArrowheads="1" noChangeShapeType="1" noTextEdit="1"/>
          </p:cNvSpPr>
          <p:nvPr/>
        </p:nvSpPr>
        <p:spPr bwMode="auto">
          <a:xfrm>
            <a:off x="2438400" y="304800"/>
            <a:ext cx="7467600" cy="762000"/>
          </a:xfrm>
          <a:prstGeom prst="rect">
            <a:avLst/>
          </a:prstGeom>
        </p:spPr>
        <p:txBody>
          <a:bodyPr wrap="none" fromWordArt="1">
            <a:prstTxWarp prst="textPlain">
              <a:avLst>
                <a:gd name="adj" fmla="val 50000"/>
              </a:avLst>
            </a:prstTxWarp>
          </a:bodyPr>
          <a:lstStyle/>
          <a:p>
            <a:pPr algn="ctr"/>
            <a:r>
              <a:rPr lang="en-US" sz="3600" kern="10">
                <a:ln w="25400">
                  <a:solidFill>
                    <a:srgbClr val="FFFF00"/>
                  </a:solidFill>
                  <a:round/>
                  <a:headEnd/>
                  <a:tailEnd/>
                </a:ln>
                <a:solidFill>
                  <a:srgbClr val="0000FF"/>
                </a:solidFill>
                <a:effectLst>
                  <a:outerShdw dist="35921" dir="2700000" algn="ctr" rotWithShape="0">
                    <a:srgbClr val="C0C0C0">
                      <a:alpha val="79999"/>
                    </a:srgbClr>
                  </a:outerShdw>
                </a:effectLst>
                <a:latin typeface="Impact" panose="020B0806030902050204" pitchFamily="34" charset="0"/>
              </a:rPr>
              <a:t>Calling  a method</a:t>
            </a:r>
          </a:p>
        </p:txBody>
      </p:sp>
      <p:pic>
        <p:nvPicPr>
          <p:cNvPr id="1331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19200"/>
            <a:ext cx="4191000" cy="531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17"/>
          <p:cNvSpPr txBox="1">
            <a:spLocks noChangeArrowheads="1"/>
          </p:cNvSpPr>
          <p:nvPr/>
        </p:nvSpPr>
        <p:spPr bwMode="auto">
          <a:xfrm>
            <a:off x="5334000" y="3276601"/>
            <a:ext cx="1524000" cy="3667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b="1">
                <a:solidFill>
                  <a:schemeClr val="bg1"/>
                </a:solidFill>
              </a:rPr>
              <a:t>Method call</a:t>
            </a:r>
          </a:p>
        </p:txBody>
      </p:sp>
      <p:sp>
        <p:nvSpPr>
          <p:cNvPr id="13317" name="Text Box 17"/>
          <p:cNvSpPr txBox="1">
            <a:spLocks noChangeArrowheads="1"/>
          </p:cNvSpPr>
          <p:nvPr/>
        </p:nvSpPr>
        <p:spPr bwMode="auto">
          <a:xfrm>
            <a:off x="5334000" y="5105401"/>
            <a:ext cx="1524000" cy="3667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b="1">
                <a:solidFill>
                  <a:schemeClr val="bg1"/>
                </a:solidFill>
              </a:rPr>
              <a:t>Method call</a:t>
            </a:r>
          </a:p>
        </p:txBody>
      </p:sp>
    </p:spTree>
    <p:extLst>
      <p:ext uri="{BB962C8B-B14F-4D97-AF65-F5344CB8AC3E}">
        <p14:creationId xmlns:p14="http://schemas.microsoft.com/office/powerpoint/2010/main" val="545377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8077200" y="6245225"/>
            <a:ext cx="2133600" cy="476250"/>
          </a:xfrm>
        </p:spPr>
        <p:txBody>
          <a:bodyPr/>
          <a:lstStyle/>
          <a:p>
            <a:pPr algn="r">
              <a:defRPr/>
            </a:pPr>
            <a:endParaRPr lang="en-US">
              <a:latin typeface="Times New Roman" pitchFamily="18" charset="0"/>
            </a:endParaRPr>
          </a:p>
          <a:p>
            <a:pPr algn="r">
              <a:defRPr/>
            </a:pPr>
            <a:endParaRPr lang="en-US"/>
          </a:p>
          <a:p>
            <a:pPr algn="r">
              <a:defRPr/>
            </a:pPr>
            <a:endParaRPr lang="en-US"/>
          </a:p>
          <a:p>
            <a:pPr algn="r">
              <a:defRPr/>
            </a:pPr>
            <a:r>
              <a:rPr lang="en-US"/>
              <a:t>© A+ Computer Science  -  www.apluscompsci.com</a:t>
            </a:r>
          </a:p>
        </p:txBody>
      </p:sp>
      <p:sp>
        <p:nvSpPr>
          <p:cNvPr id="62467" name="WordArt 3"/>
          <p:cNvSpPr>
            <a:spLocks noChangeArrowheads="1" noChangeShapeType="1" noTextEdit="1"/>
          </p:cNvSpPr>
          <p:nvPr/>
        </p:nvSpPr>
        <p:spPr bwMode="auto">
          <a:xfrm>
            <a:off x="2514600" y="533400"/>
            <a:ext cx="4572000" cy="914400"/>
          </a:xfrm>
          <a:prstGeom prst="rect">
            <a:avLst/>
          </a:prstGeom>
        </p:spPr>
        <p:txBody>
          <a:bodyPr wrap="none" fromWordArt="1">
            <a:prstTxWarp prst="textPlain">
              <a:avLst>
                <a:gd name="adj" fmla="val 50000"/>
              </a:avLst>
            </a:prstTxWarp>
          </a:bodyPr>
          <a:lstStyle/>
          <a:p>
            <a:pPr algn="ctr"/>
            <a:r>
              <a:rPr lang="en-US" sz="3600" kern="10">
                <a:ln w="9525">
                  <a:solidFill>
                    <a:srgbClr val="FFFF00"/>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Recursion</a:t>
            </a:r>
          </a:p>
        </p:txBody>
      </p:sp>
      <p:sp>
        <p:nvSpPr>
          <p:cNvPr id="62468" name="Text Box 4"/>
          <p:cNvSpPr txBox="1">
            <a:spLocks noChangeArrowheads="1"/>
          </p:cNvSpPr>
          <p:nvPr/>
        </p:nvSpPr>
        <p:spPr bwMode="auto">
          <a:xfrm>
            <a:off x="2590800" y="3200400"/>
            <a:ext cx="484767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r>
              <a:rPr lang="en-US" sz="4000"/>
              <a:t>Recursion occurs </a:t>
            </a:r>
          </a:p>
          <a:p>
            <a:pPr eaLnBrk="1" hangingPunct="1"/>
            <a:r>
              <a:rPr lang="en-US" sz="4000"/>
              <a:t>when a method calls</a:t>
            </a:r>
          </a:p>
          <a:p>
            <a:pPr eaLnBrk="1" hangingPunct="1"/>
            <a:r>
              <a:rPr lang="en-US" sz="4000"/>
              <a:t>itself.</a:t>
            </a:r>
          </a:p>
        </p:txBody>
      </p:sp>
      <p:pic>
        <p:nvPicPr>
          <p:cNvPr id="27653" name="Picture 5" descr="dd00023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1524001"/>
            <a:ext cx="2133600"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257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additive="base">
                                        <p:cTn id="7" dur="500" fill="hold"/>
                                        <p:tgtEl>
                                          <p:spTgt spid="62467"/>
                                        </p:tgtEl>
                                        <p:attrNameLst>
                                          <p:attrName>ppt_x</p:attrName>
                                        </p:attrNameLst>
                                      </p:cBhvr>
                                      <p:tavLst>
                                        <p:tav tm="0">
                                          <p:val>
                                            <p:strVal val="0-#ppt_w/2"/>
                                          </p:val>
                                        </p:tav>
                                        <p:tav tm="100000">
                                          <p:val>
                                            <p:strVal val="#ppt_x"/>
                                          </p:val>
                                        </p:tav>
                                      </p:tavLst>
                                    </p:anim>
                                    <p:anim calcmode="lin" valueType="num">
                                      <p:cBhvr additive="base">
                                        <p:cTn id="8" dur="500" fill="hold"/>
                                        <p:tgtEl>
                                          <p:spTgt spid="624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 calcmode="lin" valueType="num">
                                      <p:cBhvr additive="base">
                                        <p:cTn id="13" dur="500" fill="hold"/>
                                        <p:tgtEl>
                                          <p:spTgt spid="62468"/>
                                        </p:tgtEl>
                                        <p:attrNameLst>
                                          <p:attrName>ppt_x</p:attrName>
                                        </p:attrNameLst>
                                      </p:cBhvr>
                                      <p:tavLst>
                                        <p:tav tm="0">
                                          <p:val>
                                            <p:strVal val="#ppt_x"/>
                                          </p:val>
                                        </p:tav>
                                        <p:tav tm="100000">
                                          <p:val>
                                            <p:strVal val="#ppt_x"/>
                                          </p:val>
                                        </p:tav>
                                      </p:tavLst>
                                    </p:anim>
                                    <p:anim calcmode="lin" valueType="num">
                                      <p:cBhvr additive="base">
                                        <p:cTn id="14" dur="500" fill="hold"/>
                                        <p:tgtEl>
                                          <p:spTgt spid="6246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P spid="62468"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8077200" y="6245225"/>
            <a:ext cx="2133600" cy="476250"/>
          </a:xfrm>
        </p:spPr>
        <p:txBody>
          <a:bodyPr/>
          <a:lstStyle/>
          <a:p>
            <a:pPr algn="r">
              <a:defRPr/>
            </a:pPr>
            <a:endParaRPr lang="en-US">
              <a:latin typeface="Times New Roman" pitchFamily="18" charset="0"/>
            </a:endParaRPr>
          </a:p>
          <a:p>
            <a:pPr algn="r">
              <a:defRPr/>
            </a:pPr>
            <a:endParaRPr lang="en-US"/>
          </a:p>
          <a:p>
            <a:pPr algn="r">
              <a:defRPr/>
            </a:pPr>
            <a:endParaRPr lang="en-US"/>
          </a:p>
          <a:p>
            <a:pPr algn="r">
              <a:defRPr/>
            </a:pPr>
            <a:r>
              <a:rPr lang="en-US"/>
              <a:t>© A+ Computer Science  -  www.apluscompsci.com</a:t>
            </a:r>
          </a:p>
        </p:txBody>
      </p:sp>
      <p:sp>
        <p:nvSpPr>
          <p:cNvPr id="28675" name="Text Box 2"/>
          <p:cNvSpPr txBox="1">
            <a:spLocks noChangeArrowheads="1"/>
          </p:cNvSpPr>
          <p:nvPr/>
        </p:nvSpPr>
        <p:spPr bwMode="auto">
          <a:xfrm>
            <a:off x="2362201" y="2362201"/>
            <a:ext cx="6124369"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r>
              <a:rPr lang="en-US">
                <a:solidFill>
                  <a:srgbClr val="000080"/>
                </a:solidFill>
              </a:rPr>
              <a:t>A recursive method must have a</a:t>
            </a:r>
          </a:p>
          <a:p>
            <a:pPr eaLnBrk="1" hangingPunct="1"/>
            <a:r>
              <a:rPr lang="en-US">
                <a:solidFill>
                  <a:srgbClr val="000080"/>
                </a:solidFill>
              </a:rPr>
              <a:t>stop condition/ base case.</a:t>
            </a:r>
            <a:br>
              <a:rPr lang="en-US">
                <a:solidFill>
                  <a:srgbClr val="000080"/>
                </a:solidFill>
              </a:rPr>
            </a:br>
            <a:r>
              <a:rPr lang="en-US">
                <a:solidFill>
                  <a:srgbClr val="000080"/>
                </a:solidFill>
              </a:rPr>
              <a:t>  </a:t>
            </a:r>
            <a:br>
              <a:rPr lang="en-US">
                <a:solidFill>
                  <a:srgbClr val="000080"/>
                </a:solidFill>
              </a:rPr>
            </a:br>
            <a:r>
              <a:rPr lang="en-US">
                <a:solidFill>
                  <a:srgbClr val="000080"/>
                </a:solidFill>
              </a:rPr>
              <a:t>Recursive calls will continue until</a:t>
            </a:r>
          </a:p>
          <a:p>
            <a:pPr eaLnBrk="1" hangingPunct="1"/>
            <a:r>
              <a:rPr lang="en-US">
                <a:solidFill>
                  <a:srgbClr val="000080"/>
                </a:solidFill>
              </a:rPr>
              <a:t>the stop condition is met.</a:t>
            </a:r>
          </a:p>
        </p:txBody>
      </p:sp>
      <p:sp>
        <p:nvSpPr>
          <p:cNvPr id="28676" name="WordArt 3"/>
          <p:cNvSpPr>
            <a:spLocks noChangeArrowheads="1" noChangeShapeType="1" noTextEdit="1"/>
          </p:cNvSpPr>
          <p:nvPr/>
        </p:nvSpPr>
        <p:spPr bwMode="auto">
          <a:xfrm>
            <a:off x="2971800" y="533400"/>
            <a:ext cx="5410200" cy="1143000"/>
          </a:xfrm>
          <a:prstGeom prst="rect">
            <a:avLst/>
          </a:prstGeom>
        </p:spPr>
        <p:txBody>
          <a:bodyPr wrap="none" fromWordArt="1">
            <a:prstTxWarp prst="textPlain">
              <a:avLst>
                <a:gd name="adj" fmla="val 50000"/>
              </a:avLst>
            </a:prstTxWarp>
          </a:bodyPr>
          <a:lstStyle/>
          <a:p>
            <a:pPr algn="ctr"/>
            <a:r>
              <a:rPr lang="en-US" sz="3600" kern="10">
                <a:ln w="9525">
                  <a:solidFill>
                    <a:srgbClr val="FFFF00"/>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Base Case</a:t>
            </a:r>
          </a:p>
        </p:txBody>
      </p:sp>
      <p:pic>
        <p:nvPicPr>
          <p:cNvPr id="286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4876800"/>
            <a:ext cx="1357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3777363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438400" y="1905000"/>
            <a:ext cx="748188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r>
              <a:rPr lang="en-US" b="1"/>
              <a:t>method go()</a:t>
            </a:r>
          </a:p>
          <a:p>
            <a:r>
              <a:rPr lang="en-US" b="1"/>
              <a:t>{</a:t>
            </a:r>
          </a:p>
          <a:p>
            <a:r>
              <a:rPr lang="en-US" b="1"/>
              <a:t>  if( isClear(AHEAD) )    </a:t>
            </a:r>
            <a:r>
              <a:rPr lang="en-US" b="1">
                <a:solidFill>
                  <a:srgbClr val="00B050"/>
                </a:solidFill>
              </a:rPr>
              <a:t>//base case</a:t>
            </a:r>
          </a:p>
          <a:p>
            <a:r>
              <a:rPr lang="en-US" b="1"/>
              <a:t>  {</a:t>
            </a:r>
          </a:p>
          <a:p>
            <a:r>
              <a:rPr lang="en-US" b="1"/>
              <a:t>      hop();</a:t>
            </a:r>
            <a:br>
              <a:rPr lang="en-US" b="1"/>
            </a:br>
            <a:r>
              <a:rPr lang="en-US" b="1"/>
              <a:t>      go();     </a:t>
            </a:r>
            <a:r>
              <a:rPr lang="en-US" b="1">
                <a:solidFill>
                  <a:srgbClr val="00B050"/>
                </a:solidFill>
              </a:rPr>
              <a:t>//recursive call</a:t>
            </a:r>
          </a:p>
          <a:p>
            <a:r>
              <a:rPr lang="en-US" b="1"/>
              <a:t>  }</a:t>
            </a:r>
          </a:p>
          <a:p>
            <a:r>
              <a:rPr lang="en-US" b="1"/>
              <a:t>}</a:t>
            </a:r>
          </a:p>
        </p:txBody>
      </p:sp>
      <p:sp>
        <p:nvSpPr>
          <p:cNvPr id="29699" name="WordArt 4"/>
          <p:cNvSpPr>
            <a:spLocks noChangeArrowheads="1" noChangeShapeType="1" noTextEdit="1"/>
          </p:cNvSpPr>
          <p:nvPr/>
        </p:nvSpPr>
        <p:spPr bwMode="auto">
          <a:xfrm>
            <a:off x="2362200" y="457200"/>
            <a:ext cx="7543800" cy="10668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0000FF"/>
                </a:solidFill>
                <a:effectLst>
                  <a:outerShdw dist="35921" dir="2700000" algn="ctr" rotWithShape="0">
                    <a:srgbClr val="C0C0C0"/>
                  </a:outerShdw>
                </a:effectLst>
                <a:latin typeface="Impact" panose="020B0806030902050204" pitchFamily="34" charset="0"/>
              </a:rPr>
              <a:t>Using ifs with recursion</a:t>
            </a:r>
          </a:p>
        </p:txBody>
      </p:sp>
    </p:spTree>
    <p:extLst>
      <p:ext uri="{BB962C8B-B14F-4D97-AF65-F5344CB8AC3E}">
        <p14:creationId xmlns:p14="http://schemas.microsoft.com/office/powerpoint/2010/main" val="1204303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4" name="Rectangle 3"/>
          <p:cNvSpPr/>
          <p:nvPr/>
        </p:nvSpPr>
        <p:spPr>
          <a:xfrm>
            <a:off x="2133600" y="1600200"/>
            <a:ext cx="9525000" cy="707886"/>
          </a:xfrm>
          <a:prstGeom prst="rect">
            <a:avLst/>
          </a:prstGeom>
        </p:spPr>
        <p:txBody>
          <a:bodyPr wrap="square">
            <a:spAutoFit/>
          </a:bodyPr>
          <a:lstStyle/>
          <a:p>
            <a:r>
              <a:rPr lang="en-US" sz="4000" b="1" dirty="0" err="1"/>
              <a:t>Jeroo</a:t>
            </a:r>
            <a:r>
              <a:rPr lang="en-US" sz="4000" b="1" dirty="0"/>
              <a:t> </a:t>
            </a:r>
            <a:r>
              <a:rPr lang="en-US" sz="4000" b="1" dirty="0" err="1"/>
              <a:t>dan</a:t>
            </a:r>
            <a:r>
              <a:rPr lang="en-US" sz="4000" b="1" dirty="0"/>
              <a:t> = new </a:t>
            </a:r>
            <a:r>
              <a:rPr lang="en-US" sz="4000" b="1" dirty="0" err="1">
                <a:solidFill>
                  <a:srgbClr val="0000CC"/>
                </a:solidFill>
              </a:rPr>
              <a:t>Jeroo</a:t>
            </a:r>
            <a:r>
              <a:rPr lang="en-US" sz="4000" b="1" dirty="0">
                <a:solidFill>
                  <a:srgbClr val="0000CC"/>
                </a:solidFill>
              </a:rPr>
              <a:t>(8,2,EAST,3);</a:t>
            </a:r>
            <a:endParaRPr lang="en-US" sz="4000" dirty="0"/>
          </a:p>
        </p:txBody>
      </p:sp>
      <p:sp>
        <p:nvSpPr>
          <p:cNvPr id="7" name="Right Arrow 6"/>
          <p:cNvSpPr/>
          <p:nvPr/>
        </p:nvSpPr>
        <p:spPr>
          <a:xfrm rot="19676791">
            <a:off x="4876800" y="2438400"/>
            <a:ext cx="1371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6200000">
            <a:off x="7544745" y="2669669"/>
            <a:ext cx="985263"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99102" y="2938739"/>
            <a:ext cx="772969" cy="369332"/>
          </a:xfrm>
          <a:prstGeom prst="rect">
            <a:avLst/>
          </a:prstGeom>
          <a:noFill/>
        </p:spPr>
        <p:txBody>
          <a:bodyPr wrap="none" rtlCol="0">
            <a:spAutoFit/>
          </a:bodyPr>
          <a:lstStyle/>
          <a:p>
            <a:r>
              <a:rPr lang="en-US" dirty="0"/>
              <a:t>object</a:t>
            </a:r>
            <a:endParaRPr lang="en-US" dirty="0"/>
          </a:p>
        </p:txBody>
      </p:sp>
      <p:sp>
        <p:nvSpPr>
          <p:cNvPr id="10" name="TextBox 9"/>
          <p:cNvSpPr txBox="1"/>
          <p:nvPr/>
        </p:nvSpPr>
        <p:spPr>
          <a:xfrm>
            <a:off x="1738225" y="4416055"/>
            <a:ext cx="2196114" cy="646331"/>
          </a:xfrm>
          <a:prstGeom prst="rect">
            <a:avLst/>
          </a:prstGeom>
          <a:noFill/>
        </p:spPr>
        <p:txBody>
          <a:bodyPr wrap="none" rtlCol="0">
            <a:spAutoFit/>
          </a:bodyPr>
          <a:lstStyle/>
          <a:p>
            <a:r>
              <a:rPr lang="en-US" dirty="0" err="1"/>
              <a:t>Jeroo</a:t>
            </a:r>
            <a:r>
              <a:rPr lang="en-US" dirty="0"/>
              <a:t> object variable </a:t>
            </a:r>
          </a:p>
          <a:p>
            <a:r>
              <a:rPr lang="en-US" dirty="0"/>
              <a:t>that stores the object</a:t>
            </a:r>
            <a:endParaRPr lang="en-US" dirty="0"/>
          </a:p>
        </p:txBody>
      </p:sp>
      <p:sp>
        <p:nvSpPr>
          <p:cNvPr id="11" name="Right Arrow 10"/>
          <p:cNvSpPr/>
          <p:nvPr/>
        </p:nvSpPr>
        <p:spPr>
          <a:xfrm rot="17814366">
            <a:off x="1829281" y="3181227"/>
            <a:ext cx="252524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38226" y="5533619"/>
            <a:ext cx="7638245" cy="830997"/>
          </a:xfrm>
          <a:prstGeom prst="rect">
            <a:avLst/>
          </a:prstGeom>
          <a:noFill/>
        </p:spPr>
        <p:txBody>
          <a:bodyPr wrap="none" rtlCol="0">
            <a:spAutoFit/>
          </a:bodyPr>
          <a:lstStyle/>
          <a:p>
            <a:r>
              <a:rPr lang="en-US" sz="2400" dirty="0">
                <a:solidFill>
                  <a:srgbClr val="FF0000"/>
                </a:solidFill>
              </a:rPr>
              <a:t>Note: In Scratch you did not have to specify a variable type. </a:t>
            </a:r>
          </a:p>
          <a:p>
            <a:r>
              <a:rPr lang="en-US" sz="2400" dirty="0">
                <a:solidFill>
                  <a:srgbClr val="FF0000"/>
                </a:solidFill>
              </a:rPr>
              <a:t>Variable “a” could contain a number or a letter. </a:t>
            </a:r>
            <a:endParaRPr lang="en-US" sz="2400" dirty="0">
              <a:solidFill>
                <a:srgbClr val="FF0000"/>
              </a:solidFill>
            </a:endParaRPr>
          </a:p>
        </p:txBody>
      </p:sp>
      <p:sp>
        <p:nvSpPr>
          <p:cNvPr id="13" name="TextBox 12"/>
          <p:cNvSpPr txBox="1"/>
          <p:nvPr/>
        </p:nvSpPr>
        <p:spPr>
          <a:xfrm>
            <a:off x="5621823" y="3231127"/>
            <a:ext cx="2727478" cy="646331"/>
          </a:xfrm>
          <a:prstGeom prst="rect">
            <a:avLst/>
          </a:prstGeom>
          <a:noFill/>
        </p:spPr>
        <p:txBody>
          <a:bodyPr wrap="none" rtlCol="0">
            <a:spAutoFit/>
          </a:bodyPr>
          <a:lstStyle/>
          <a:p>
            <a:r>
              <a:rPr lang="en-US" dirty="0"/>
              <a:t>Parameters or attributes;</a:t>
            </a:r>
          </a:p>
          <a:p>
            <a:r>
              <a:rPr lang="en-US" dirty="0"/>
              <a:t>Parameters are “passed in”</a:t>
            </a:r>
            <a:endParaRPr lang="en-US" dirty="0"/>
          </a:p>
        </p:txBody>
      </p:sp>
    </p:spTree>
    <p:extLst>
      <p:ext uri="{BB962C8B-B14F-4D97-AF65-F5344CB8AC3E}">
        <p14:creationId xmlns:p14="http://schemas.microsoft.com/office/powerpoint/2010/main" val="3047023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828800" y="304800"/>
            <a:ext cx="845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spcBef>
                <a:spcPct val="50000"/>
              </a:spcBef>
            </a:pPr>
            <a:endParaRPr lang="en-US" sz="4400">
              <a:latin typeface="Arial" panose="020B0604020202020204" pitchFamily="34" charset="0"/>
            </a:endParaRPr>
          </a:p>
        </p:txBody>
      </p:sp>
      <p:sp>
        <p:nvSpPr>
          <p:cNvPr id="7171" name="WordArt 3"/>
          <p:cNvSpPr>
            <a:spLocks noChangeArrowheads="1" noChangeShapeType="1" noTextEdit="1"/>
          </p:cNvSpPr>
          <p:nvPr/>
        </p:nvSpPr>
        <p:spPr bwMode="auto">
          <a:xfrm>
            <a:off x="2209800" y="457200"/>
            <a:ext cx="7772400" cy="762000"/>
          </a:xfrm>
          <a:prstGeom prst="rect">
            <a:avLst/>
          </a:prstGeom>
        </p:spPr>
        <p:txBody>
          <a:bodyPr wrap="none" fromWordArt="1">
            <a:prstTxWarp prst="textPlain">
              <a:avLst>
                <a:gd name="adj" fmla="val 50000"/>
              </a:avLst>
            </a:prstTxWarp>
          </a:bodyPr>
          <a:lstStyle/>
          <a:p>
            <a:pPr algn="ctr"/>
            <a:r>
              <a:rPr lang="en-US" sz="3600" kern="10" dirty="0">
                <a:ln w="9525">
                  <a:solidFill>
                    <a:srgbClr val="FFFF99"/>
                  </a:solidFill>
                  <a:round/>
                  <a:headEnd type="none" w="sm" len="sm"/>
                  <a:tailEnd type="none" w="sm" len="sm"/>
                </a:ln>
                <a:solidFill>
                  <a:srgbClr val="0000FF"/>
                </a:solidFill>
                <a:effectLst>
                  <a:outerShdw dist="35921" dir="2700000" algn="ctr" rotWithShape="0">
                    <a:srgbClr val="C0C0C0">
                      <a:alpha val="79999"/>
                    </a:srgbClr>
                  </a:outerShdw>
                </a:effectLst>
                <a:latin typeface="Impact" panose="020B0806030902050204" pitchFamily="34" charset="0"/>
              </a:rPr>
              <a:t>Seeing a Jeroo</a:t>
            </a:r>
          </a:p>
        </p:txBody>
      </p:sp>
      <p:pic>
        <p:nvPicPr>
          <p:cNvPr id="717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1" y="1600200"/>
            <a:ext cx="8486775"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9"/>
          <p:cNvSpPr>
            <a:spLocks noChangeShapeType="1"/>
          </p:cNvSpPr>
          <p:nvPr/>
        </p:nvSpPr>
        <p:spPr bwMode="auto">
          <a:xfrm flipV="1">
            <a:off x="5691188" y="2562225"/>
            <a:ext cx="838200" cy="152400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Rectangle 8"/>
          <p:cNvSpPr>
            <a:spLocks noChangeArrowheads="1"/>
          </p:cNvSpPr>
          <p:nvPr/>
        </p:nvSpPr>
        <p:spPr bwMode="auto">
          <a:xfrm>
            <a:off x="3481388" y="3781425"/>
            <a:ext cx="2614612" cy="1143000"/>
          </a:xfrm>
          <a:prstGeom prst="rect">
            <a:avLst/>
          </a:prstGeom>
          <a:solidFill>
            <a:schemeClr val="accent1"/>
          </a:solidFill>
          <a:ln w="9525">
            <a:solidFill>
              <a:schemeClr val="tx1"/>
            </a:solidFill>
            <a:miter lim="800000"/>
            <a:headEnd/>
            <a:tailEnd/>
          </a:ln>
        </p:spPr>
        <p:txBody>
          <a:bodyPr wrap="none" anchor="ctr"/>
          <a:lstStyle>
            <a:lvl1pPr eaLnBrk="0" hangingPunct="0">
              <a:defRPr sz="3200">
                <a:solidFill>
                  <a:schemeClr val="tx1"/>
                </a:solidFill>
                <a:latin typeface="Tahoma" panose="020B0604030504040204" pitchFamily="34" charset="0"/>
              </a:defRPr>
            </a:lvl1pPr>
            <a:lvl2pPr marL="742950" indent="-285750" eaLnBrk="0" hangingPunct="0">
              <a:defRPr sz="3200">
                <a:solidFill>
                  <a:schemeClr val="tx1"/>
                </a:solidFill>
                <a:latin typeface="Tahoma" panose="020B0604030504040204" pitchFamily="34" charset="0"/>
              </a:defRPr>
            </a:lvl2pPr>
            <a:lvl3pPr marL="1143000" indent="-228600" eaLnBrk="0" hangingPunct="0">
              <a:defRPr sz="3200">
                <a:solidFill>
                  <a:schemeClr val="tx1"/>
                </a:solidFill>
                <a:latin typeface="Tahoma" panose="020B0604030504040204" pitchFamily="34" charset="0"/>
              </a:defRPr>
            </a:lvl3pPr>
            <a:lvl4pPr marL="1600200" indent="-228600" eaLnBrk="0" hangingPunct="0">
              <a:defRPr sz="3200">
                <a:solidFill>
                  <a:schemeClr val="tx1"/>
                </a:solidFill>
                <a:latin typeface="Tahoma" panose="020B0604030504040204" pitchFamily="34" charset="0"/>
              </a:defRPr>
            </a:lvl4pPr>
            <a:lvl5pPr marL="2057400" indent="-228600" eaLnBrk="0" hangingPunct="0">
              <a:defRPr sz="3200">
                <a:solidFill>
                  <a:schemeClr val="tx1"/>
                </a:solidFill>
                <a:latin typeface="Tahoma" panose="020B060403050404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defRPr>
            </a:lvl9pPr>
          </a:lstStyle>
          <a:p>
            <a:pPr eaLnBrk="1" hangingPunct="1"/>
            <a:r>
              <a:rPr lang="en-US" sz="1800" b="1">
                <a:solidFill>
                  <a:srgbClr val="0000FF"/>
                </a:solidFill>
                <a:latin typeface="Comic Sans MS" panose="030F0702030302020204" pitchFamily="66" charset="0"/>
              </a:rPr>
              <a:t>This code creates a</a:t>
            </a:r>
          </a:p>
          <a:p>
            <a:pPr eaLnBrk="1" hangingPunct="1"/>
            <a:r>
              <a:rPr lang="en-US" sz="1800" b="1">
                <a:solidFill>
                  <a:srgbClr val="0000FF"/>
                </a:solidFill>
                <a:latin typeface="Comic Sans MS" panose="030F0702030302020204" pitchFamily="66" charset="0"/>
              </a:rPr>
              <a:t>Jeroo at location 0,0.</a:t>
            </a:r>
          </a:p>
        </p:txBody>
      </p:sp>
    </p:spTree>
    <p:extLst>
      <p:ext uri="{BB962C8B-B14F-4D97-AF65-F5344CB8AC3E}">
        <p14:creationId xmlns:p14="http://schemas.microsoft.com/office/powerpoint/2010/main" val="3595115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01" name="Group 53"/>
          <p:cNvGraphicFramePr>
            <a:graphicFrameLocks noGrp="1"/>
          </p:cNvGraphicFramePr>
          <p:nvPr/>
        </p:nvGraphicFramePr>
        <p:xfrm>
          <a:off x="2057400" y="533401"/>
          <a:ext cx="8077200" cy="5192715"/>
        </p:xfrm>
        <a:graphic>
          <a:graphicData uri="http://schemas.openxmlformats.org/drawingml/2006/table">
            <a:tbl>
              <a:tblPr/>
              <a:tblGrid>
                <a:gridCol w="2667000"/>
                <a:gridCol w="5410200"/>
              </a:tblGrid>
              <a:tr h="147637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Jeroo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hop()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move one step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hop(count)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move count steps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pick()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pick up a flower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plant()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plant a flower at this location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toss a flower one spot ahead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give(dir)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give a flower to a jeroo in direction dir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turn(dir)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turn in a direction dir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4078728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dirty="0" smtClean="0"/>
              <a:t>Notes on File Types</a:t>
            </a:r>
            <a:endParaRPr lang="en-US" dirty="0"/>
          </a:p>
        </p:txBody>
      </p:sp>
      <p:sp>
        <p:nvSpPr>
          <p:cNvPr id="3" name="Content Placeholder 2"/>
          <p:cNvSpPr>
            <a:spLocks noGrp="1"/>
          </p:cNvSpPr>
          <p:nvPr>
            <p:ph idx="1"/>
          </p:nvPr>
        </p:nvSpPr>
        <p:spPr>
          <a:xfrm>
            <a:off x="1981200" y="990601"/>
            <a:ext cx="8229600" cy="4525963"/>
          </a:xfrm>
        </p:spPr>
        <p:txBody>
          <a:bodyPr/>
          <a:lstStyle/>
          <a:p>
            <a:r>
              <a:rPr lang="en-US" dirty="0" smtClean="0"/>
              <a:t>.</a:t>
            </a:r>
            <a:r>
              <a:rPr lang="en-US" dirty="0" err="1" smtClean="0"/>
              <a:t>jsc</a:t>
            </a:r>
            <a:r>
              <a:rPr lang="en-US" dirty="0" smtClean="0"/>
              <a:t> </a:t>
            </a:r>
            <a:r>
              <a:rPr lang="en-US" dirty="0" smtClean="0">
                <a:sym typeface="Wingdings" panose="05000000000000000000" pitchFamily="2" charset="2"/>
              </a:rPr>
              <a:t> </a:t>
            </a:r>
            <a:r>
              <a:rPr lang="en-US" dirty="0" err="1" smtClean="0">
                <a:sym typeface="Wingdings" panose="05000000000000000000" pitchFamily="2" charset="2"/>
              </a:rPr>
              <a:t>Jeroo</a:t>
            </a:r>
            <a:r>
              <a:rPr lang="en-US" dirty="0" smtClean="0">
                <a:sym typeface="Wingdings" panose="05000000000000000000" pitchFamily="2" charset="2"/>
              </a:rPr>
              <a:t> script</a:t>
            </a:r>
          </a:p>
          <a:p>
            <a:r>
              <a:rPr lang="en-US" dirty="0" smtClean="0">
                <a:sym typeface="Wingdings" panose="05000000000000000000" pitchFamily="2" charset="2"/>
              </a:rPr>
              <a:t>.</a:t>
            </a:r>
            <a:r>
              <a:rPr lang="en-US" dirty="0" err="1" smtClean="0">
                <a:sym typeface="Wingdings" panose="05000000000000000000" pitchFamily="2" charset="2"/>
              </a:rPr>
              <a:t>jev</a:t>
            </a:r>
            <a:r>
              <a:rPr lang="en-US" dirty="0" smtClean="0">
                <a:sym typeface="Wingdings" panose="05000000000000000000" pitchFamily="2" charset="2"/>
              </a:rPr>
              <a:t>  Island Layout</a:t>
            </a:r>
          </a:p>
          <a:p>
            <a:r>
              <a:rPr lang="en-US" dirty="0" smtClean="0">
                <a:sym typeface="Wingdings" panose="05000000000000000000" pitchFamily="2" charset="2"/>
              </a:rPr>
              <a:t>.</a:t>
            </a:r>
            <a:r>
              <a:rPr lang="en-US" dirty="0" err="1" smtClean="0">
                <a:sym typeface="Wingdings" panose="05000000000000000000" pitchFamily="2" charset="2"/>
              </a:rPr>
              <a:t>obj</a:t>
            </a:r>
            <a:r>
              <a:rPr lang="en-US" dirty="0" smtClean="0">
                <a:sym typeface="Wingdings" panose="05000000000000000000" pitchFamily="2" charset="2"/>
              </a:rPr>
              <a:t>  file created when a </a:t>
            </a:r>
            <a:r>
              <a:rPr lang="en-US" dirty="0" err="1" smtClean="0">
                <a:sym typeface="Wingdings" panose="05000000000000000000" pitchFamily="2" charset="2"/>
              </a:rPr>
              <a:t>Jeroo</a:t>
            </a:r>
            <a:r>
              <a:rPr lang="en-US" dirty="0" smtClean="0">
                <a:sym typeface="Wingdings" panose="05000000000000000000" pitchFamily="2" charset="2"/>
              </a:rPr>
              <a:t> object is instantiated</a:t>
            </a:r>
            <a:endParaRPr lang="en-US"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613" y="3253581"/>
            <a:ext cx="8486775"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88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971801" y="1447800"/>
            <a:ext cx="422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b="1">
                <a:latin typeface="Tahoma" panose="020B0604030504040204" pitchFamily="34" charset="0"/>
              </a:rPr>
              <a:t>  </a:t>
            </a:r>
            <a:endParaRPr lang="en-US" b="1">
              <a:solidFill>
                <a:srgbClr val="003366"/>
              </a:solidFill>
              <a:latin typeface="Tahoma" panose="020B0604030504040204" pitchFamily="34" charset="0"/>
            </a:endParaRPr>
          </a:p>
        </p:txBody>
      </p:sp>
      <p:sp>
        <p:nvSpPr>
          <p:cNvPr id="7171" name="WordArt 3"/>
          <p:cNvSpPr>
            <a:spLocks noChangeArrowheads="1" noChangeShapeType="1" noTextEdit="1"/>
          </p:cNvSpPr>
          <p:nvPr/>
        </p:nvSpPr>
        <p:spPr bwMode="auto">
          <a:xfrm>
            <a:off x="2286000" y="685800"/>
            <a:ext cx="7620000" cy="685800"/>
          </a:xfrm>
          <a:prstGeom prst="rect">
            <a:avLst/>
          </a:prstGeom>
        </p:spPr>
        <p:txBody>
          <a:bodyPr wrap="none" fromWordArt="1">
            <a:prstTxWarp prst="textPlain">
              <a:avLst>
                <a:gd name="adj" fmla="val 50000"/>
              </a:avLst>
            </a:prstTxWarp>
          </a:bodyPr>
          <a:lstStyle/>
          <a:p>
            <a:pPr algn="ctr"/>
            <a:r>
              <a:rPr lang="en-US" sz="3600" kern="10">
                <a:ln w="9525">
                  <a:solidFill>
                    <a:srgbClr val="FFFF00"/>
                  </a:solidFill>
                  <a:round/>
                  <a:headEnd type="none" w="sm" len="sm"/>
                  <a:tailEnd type="none" w="sm" len="sm"/>
                </a:ln>
                <a:solidFill>
                  <a:srgbClr val="0000FF"/>
                </a:solidFill>
                <a:effectLst>
                  <a:outerShdw dist="35921" dir="2700000" algn="ctr" rotWithShape="0">
                    <a:srgbClr val="C0C0C0">
                      <a:alpha val="79999"/>
                    </a:srgbClr>
                  </a:outerShdw>
                </a:effectLst>
                <a:latin typeface="Impact" panose="020B0806030902050204" pitchFamily="34" charset="0"/>
              </a:rPr>
              <a:t>While Loop Definition</a:t>
            </a:r>
          </a:p>
        </p:txBody>
      </p:sp>
      <p:sp>
        <p:nvSpPr>
          <p:cNvPr id="7172" name="Text Box 4"/>
          <p:cNvSpPr txBox="1">
            <a:spLocks noChangeArrowheads="1"/>
          </p:cNvSpPr>
          <p:nvPr/>
        </p:nvSpPr>
        <p:spPr bwMode="auto">
          <a:xfrm>
            <a:off x="2133600" y="1828801"/>
            <a:ext cx="7850188" cy="2054225"/>
          </a:xfrm>
          <a:prstGeom prst="rect">
            <a:avLst/>
          </a:prstGeom>
          <a:noFill/>
          <a:ln w="12700">
            <a:solidFill>
              <a:schemeClr val="accent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b="1">
                <a:solidFill>
                  <a:srgbClr val="003366"/>
                </a:solidFill>
                <a:latin typeface="Tahoma" panose="020B0604030504040204" pitchFamily="34" charset="0"/>
              </a:rPr>
              <a:t>A while loop is a block of code </a:t>
            </a:r>
            <a:br>
              <a:rPr lang="en-US" b="1">
                <a:solidFill>
                  <a:srgbClr val="003366"/>
                </a:solidFill>
                <a:latin typeface="Tahoma" panose="020B0604030504040204" pitchFamily="34" charset="0"/>
              </a:rPr>
            </a:br>
            <a:r>
              <a:rPr lang="en-US" b="1">
                <a:solidFill>
                  <a:srgbClr val="003366"/>
                </a:solidFill>
                <a:latin typeface="Tahoma" panose="020B0604030504040204" pitchFamily="34" charset="0"/>
              </a:rPr>
              <a:t>associated with a condition.  As long as the condition is true, the loop will continue to run the block of code.   </a:t>
            </a:r>
          </a:p>
        </p:txBody>
      </p:sp>
      <p:pic>
        <p:nvPicPr>
          <p:cNvPr id="7173" name="Picture 5" descr="j033989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105401"/>
            <a:ext cx="25146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8817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AC7813A2591B438E45E8E456369061" ma:contentTypeVersion="0" ma:contentTypeDescription="Create a new document." ma:contentTypeScope="" ma:versionID="99fabe810085a784ff8506897647ada8">
  <xsd:schema xmlns:xsd="http://www.w3.org/2001/XMLSchema" xmlns:xs="http://www.w3.org/2001/XMLSchema" xmlns:p="http://schemas.microsoft.com/office/2006/metadata/properties" targetNamespace="http://schemas.microsoft.com/office/2006/metadata/properties" ma:root="true" ma:fieldsID="dc8edeafe848d6b3be84975981de33e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B6E85E-9FB1-475E-AE46-A3495AC21A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7F25AA0-E91D-4FA7-BA7C-ED23F297133C}">
  <ds:schemaRefs>
    <ds:schemaRef ds:uri="http://schemas.microsoft.com/sharepoint/v3/contenttype/forms"/>
  </ds:schemaRefs>
</ds:datastoreItem>
</file>

<file path=customXml/itemProps3.xml><?xml version="1.0" encoding="utf-8"?>
<ds:datastoreItem xmlns:ds="http://schemas.openxmlformats.org/officeDocument/2006/customXml" ds:itemID="{A59FD342-1D12-43A0-8295-EDF8577E9DE7}">
  <ds:schemaRefs>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14</TotalTime>
  <Words>1319</Words>
  <Application>Microsoft Office PowerPoint</Application>
  <PresentationFormat>Widescreen</PresentationFormat>
  <Paragraphs>339</Paragraphs>
  <Slides>47</Slides>
  <Notes>29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Calibri</vt:lpstr>
      <vt:lpstr>Calibri Light</vt:lpstr>
      <vt:lpstr>Comic Sans MS</vt:lpstr>
      <vt:lpstr>Courier New</vt:lpstr>
      <vt:lpstr>Impact</vt:lpstr>
      <vt:lpstr>Tahoma</vt:lpstr>
      <vt:lpstr>Times New Roman</vt:lpstr>
      <vt:lpstr>Wingdings</vt:lpstr>
      <vt:lpstr>Office Theme</vt:lpstr>
      <vt:lpstr>Jeroo Final Semester Review</vt:lpstr>
      <vt:lpstr>PowerPoint Presentation</vt:lpstr>
      <vt:lpstr>PowerPoint Presentation</vt:lpstr>
      <vt:lpstr>PowerPoint Presentation</vt:lpstr>
      <vt:lpstr>Vocabulary</vt:lpstr>
      <vt:lpstr>PowerPoint Presentation</vt:lpstr>
      <vt:lpstr>PowerPoint Presentation</vt:lpstr>
      <vt:lpstr>Notes on File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Boolean Conditionals</vt:lpstr>
      <vt:lpstr>Brackets  </vt:lpstr>
      <vt:lpstr>Parenthesis  </vt:lpstr>
      <vt:lpstr>if vs if else vs if else if</vt:lpstr>
      <vt:lpstr>if vs if else vs if else if</vt:lpstr>
      <vt:lpstr>PowerPoint Presentation</vt:lpstr>
      <vt:lpstr>PowerPoint Presentation</vt:lpstr>
      <vt:lpstr>PowerPoint Presentation</vt:lpstr>
      <vt:lpstr>PowerPoint Presentation</vt:lpstr>
      <vt:lpstr>PowerPoint Presentation</vt:lpstr>
      <vt:lpstr>PowerPoint Presentation</vt:lpstr>
      <vt:lpstr>Boolean Methods  Boolean Operators</vt:lpstr>
      <vt:lpstr>FLOWERS2 (Solved with all Boolean Methods)</vt:lpstr>
      <vt:lpstr>hasFlower()</vt:lpstr>
      <vt:lpstr>isClear(rel_dir)</vt:lpstr>
      <vt:lpstr>isFlower(rel_dir)</vt:lpstr>
      <vt:lpstr>isWater(rel_dir)</vt:lpstr>
      <vt:lpstr>isJeroo(rel_dir)</vt:lpstr>
      <vt:lpstr>isNet(rel_dir)</vt:lpstr>
      <vt:lpstr>isFacing(comp_dir)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Jeroo Final Semester Review</dc:title>
  <dc:creator>Rendon, Isiana</dc:creator>
  <cp:lastModifiedBy>Rendon, Isiana</cp:lastModifiedBy>
  <cp:revision>3</cp:revision>
  <dcterms:created xsi:type="dcterms:W3CDTF">2014-12-12T14:30:50Z</dcterms:created>
  <dcterms:modified xsi:type="dcterms:W3CDTF">2014-12-12T14:45:40Z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0x010100CFAC7813A2591B438E45E8E456369061</vt:lpwstr>
  </property>
</Properties>
</file>