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4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8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9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3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0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1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7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3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6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537A-80DA-46FE-BB5F-E6FAFF1DC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BBC3-A3A1-414A-8048-8FA8A40A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5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your codes for the LED temp and Buzzer temp lab differ?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14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00682"/>
            <a:ext cx="8229600" cy="52822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led = 12;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setup()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pinMode</a:t>
            </a:r>
            <a:r>
              <a:rPr lang="en-US" b="1" dirty="0" smtClean="0">
                <a:latin typeface="Courier New"/>
                <a:cs typeface="Courier New"/>
              </a:rPr>
              <a:t>(led, OUTPUT);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blinkLED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D2533C"/>
                </a:solidFill>
                <a:latin typeface="Courier New"/>
                <a:cs typeface="Courier New"/>
              </a:rPr>
              <a:t>pin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number,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del</a:t>
            </a:r>
            <a:r>
              <a:rPr lang="en-US" b="1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for 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=0;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&lt;</a:t>
            </a:r>
            <a:r>
              <a:rPr lang="en-US" b="1" dirty="0">
                <a:solidFill>
                  <a:srgbClr val="3366FF"/>
                </a:solidFill>
                <a:latin typeface="Courier New"/>
                <a:cs typeface="Courier New"/>
              </a:rPr>
              <a:t>number</a:t>
            </a:r>
            <a:r>
              <a:rPr lang="en-US" b="1" dirty="0">
                <a:latin typeface="Courier New"/>
                <a:cs typeface="Courier New"/>
              </a:rPr>
              <a:t>;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	</a:t>
            </a:r>
            <a:r>
              <a:rPr lang="en-US" b="1" dirty="0" err="1">
                <a:latin typeface="Courier New"/>
                <a:cs typeface="Courier New"/>
              </a:rPr>
              <a:t>digitalWrite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D2533C"/>
                </a:solidFill>
                <a:latin typeface="Courier New"/>
                <a:cs typeface="Courier New"/>
              </a:rPr>
              <a:t>pin</a:t>
            </a:r>
            <a:r>
              <a:rPr lang="en-US" b="1" dirty="0">
                <a:latin typeface="Courier New"/>
                <a:cs typeface="Courier New"/>
              </a:rPr>
              <a:t>, HIGH);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	delay(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del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	</a:t>
            </a:r>
            <a:r>
              <a:rPr lang="en-US" b="1" dirty="0" err="1">
                <a:latin typeface="Courier New"/>
                <a:cs typeface="Courier New"/>
              </a:rPr>
              <a:t>digitalWrite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D2533C"/>
                </a:solidFill>
                <a:latin typeface="Courier New"/>
                <a:cs typeface="Courier New"/>
              </a:rPr>
              <a:t>pin</a:t>
            </a:r>
            <a:r>
              <a:rPr lang="en-US" b="1" dirty="0">
                <a:latin typeface="Courier New"/>
                <a:cs typeface="Courier New"/>
              </a:rPr>
              <a:t>, LOW);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	delay(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del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loop()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blinkLED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led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5</a:t>
            </a:r>
            <a:r>
              <a:rPr lang="en-US" b="1" dirty="0" smtClean="0">
                <a:latin typeface="Courier New"/>
                <a:cs typeface="Courier New"/>
              </a:rPr>
              <a:t>,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2500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your existing </a:t>
            </a:r>
            <a:r>
              <a:rPr lang="en-US" dirty="0" smtClean="0"/>
              <a:t>code from you previous temp and buzzer labs </a:t>
            </a:r>
            <a:r>
              <a:rPr lang="en-US" dirty="0" smtClean="0"/>
              <a:t>to include 2 or more functions</a:t>
            </a:r>
          </a:p>
          <a:p>
            <a:endParaRPr lang="en-US" dirty="0"/>
          </a:p>
          <a:p>
            <a:r>
              <a:rPr lang="en-US" dirty="0" smtClean="0"/>
              <a:t>Possible functions:</a:t>
            </a:r>
          </a:p>
          <a:p>
            <a:pPr lvl="1"/>
            <a:r>
              <a:rPr lang="en-US" dirty="0" smtClean="0"/>
              <a:t>Converting </a:t>
            </a:r>
            <a:r>
              <a:rPr lang="en-US" dirty="0" err="1" smtClean="0"/>
              <a:t>analogRead</a:t>
            </a:r>
            <a:r>
              <a:rPr lang="en-US" dirty="0" smtClean="0"/>
              <a:t>() to Fahrenheit</a:t>
            </a:r>
          </a:p>
          <a:p>
            <a:pPr lvl="1"/>
            <a:r>
              <a:rPr lang="en-US" dirty="0" smtClean="0"/>
              <a:t>Blinking an LED</a:t>
            </a:r>
          </a:p>
          <a:p>
            <a:pPr lvl="1"/>
            <a:r>
              <a:rPr lang="en-US" dirty="0" smtClean="0"/>
              <a:t>Buzzing a buzzer</a:t>
            </a:r>
          </a:p>
          <a:p>
            <a:pPr lvl="1"/>
            <a:r>
              <a:rPr lang="en-US" dirty="0" smtClean="0"/>
              <a:t>Converting to Morse Code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5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Kind of like a variable that stores code</a:t>
            </a:r>
          </a:p>
          <a:p>
            <a:endParaRPr lang="en-US" dirty="0"/>
          </a:p>
          <a:p>
            <a:r>
              <a:rPr lang="en-US" dirty="0" smtClean="0"/>
              <a:t>Sections of code can be executed, or “called” just by writing the name of the function</a:t>
            </a:r>
          </a:p>
          <a:p>
            <a:endParaRPr lang="en-US" dirty="0"/>
          </a:p>
          <a:p>
            <a:r>
              <a:rPr lang="en-US" dirty="0" smtClean="0"/>
              <a:t>Variety of built-in functions</a:t>
            </a:r>
          </a:p>
          <a:p>
            <a:pPr lvl="1"/>
            <a:r>
              <a:rPr lang="en-US" dirty="0" err="1" smtClean="0"/>
              <a:t>digitalWrite</a:t>
            </a:r>
            <a:r>
              <a:rPr lang="en-US" dirty="0" smtClean="0"/>
              <a:t>() </a:t>
            </a:r>
          </a:p>
          <a:p>
            <a:pPr lvl="1"/>
            <a:r>
              <a:rPr lang="en-US" dirty="0" err="1" smtClean="0"/>
              <a:t>analogRead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r>
              <a:rPr lang="en-US" dirty="0" smtClean="0"/>
              <a:t>You can also create your own</a:t>
            </a:r>
          </a:p>
        </p:txBody>
      </p:sp>
    </p:spTree>
    <p:extLst>
      <p:ext uri="{BB962C8B-B14F-4D97-AF65-F5344CB8AC3E}">
        <p14:creationId xmlns:p14="http://schemas.microsoft.com/office/powerpoint/2010/main" val="37960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functions useful?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and reusable</a:t>
            </a:r>
          </a:p>
          <a:p>
            <a:endParaRPr lang="en-US" dirty="0" smtClean="0"/>
          </a:p>
          <a:p>
            <a:r>
              <a:rPr lang="en-US" dirty="0" smtClean="0"/>
              <a:t>Reduces repetition and inefficiency</a:t>
            </a:r>
          </a:p>
          <a:p>
            <a:endParaRPr lang="en-US" dirty="0"/>
          </a:p>
          <a:p>
            <a:r>
              <a:rPr lang="en-US" dirty="0" smtClean="0"/>
              <a:t>Makes code easier to read and easier to follow</a:t>
            </a:r>
          </a:p>
          <a:p>
            <a:endParaRPr lang="en-US" dirty="0"/>
          </a:p>
          <a:p>
            <a:r>
              <a:rPr lang="en-US" dirty="0" smtClean="0"/>
              <a:t>Optimizes memory 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functions placed?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Outside of the setup() and loop() sections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void setup()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//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myFunction</a:t>
            </a:r>
            <a:r>
              <a:rPr lang="en-US" b="1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//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void loop()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//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29269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0645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Name – The name of your function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Parameters – Any information that is passed to your function to make it work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Return – Any information that is returned from your function to the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void loop()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Statements - The code you want executed each time the function is called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D2533C"/>
                </a:solidFill>
                <a:latin typeface="Courier New"/>
                <a:cs typeface="Courier New"/>
              </a:rPr>
              <a:t>multiply2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number) </a:t>
            </a:r>
            <a:r>
              <a:rPr lang="en-US" b="1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solidFill>
                  <a:srgbClr val="5A483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5A4830"/>
                </a:solidFill>
                <a:latin typeface="Courier New"/>
                <a:cs typeface="Courier New"/>
              </a:rPr>
              <a:t> answer = number*2;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return answer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Functions have to be called in the </a:t>
            </a:r>
            <a:r>
              <a:rPr lang="en-US" dirty="0" smtClean="0">
                <a:latin typeface="Courier New"/>
                <a:cs typeface="Courier New"/>
              </a:rPr>
              <a:t>void loop() </a:t>
            </a:r>
            <a:r>
              <a:rPr lang="en-US" dirty="0" smtClean="0"/>
              <a:t>section of our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multiply2(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number</a:t>
            </a:r>
            <a:r>
              <a:rPr lang="en-US" b="1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answer = number*2;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return answer;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loop()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answer = multiply2(5);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Serial.println</a:t>
            </a:r>
            <a:r>
              <a:rPr lang="en-US" b="1" dirty="0" smtClean="0">
                <a:latin typeface="Courier New"/>
                <a:cs typeface="Courier New"/>
              </a:rPr>
              <a:t>(answer);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VOID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type is used when the function doesn’t return any information</a:t>
            </a:r>
          </a:p>
          <a:p>
            <a:r>
              <a:rPr lang="en-US" dirty="0" smtClean="0"/>
              <a:t>Used in functions that only perform a command</a:t>
            </a:r>
          </a:p>
          <a:p>
            <a:endParaRPr lang="en-US" dirty="0"/>
          </a:p>
          <a:p>
            <a:r>
              <a:rPr lang="en-US" dirty="0" smtClean="0"/>
              <a:t>Example: Blinking an LED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latin typeface="Courier New"/>
                <a:cs typeface="Courier New"/>
              </a:rPr>
              <a:t>blinkLED</a:t>
            </a:r>
            <a:r>
              <a:rPr lang="en-US" b="1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digitalWrite</a:t>
            </a:r>
            <a:r>
              <a:rPr lang="en-US" b="1" dirty="0" smtClean="0">
                <a:latin typeface="Courier New"/>
                <a:cs typeface="Courier New"/>
              </a:rPr>
              <a:t>(13, HIGH);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delay(1000);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digitalWrite</a:t>
            </a:r>
            <a:r>
              <a:rPr lang="en-US" b="1" dirty="0" smtClean="0">
                <a:latin typeface="Courier New"/>
                <a:cs typeface="Courier New"/>
              </a:rPr>
              <a:t>(13, LOW);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delay(1000);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01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VOID functions can still accept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Example: Modified </a:t>
            </a:r>
            <a:r>
              <a:rPr lang="en-US" dirty="0" err="1" smtClean="0"/>
              <a:t>blinkLEd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blinkLED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/>
                <a:cs typeface="Courier New"/>
              </a:rPr>
              <a:t>pin</a:t>
            </a:r>
            <a:r>
              <a:rPr lang="en-US" b="1" dirty="0" smtClean="0">
                <a:latin typeface="Courier New"/>
                <a:cs typeface="Courier New"/>
              </a:rPr>
              <a:t>) </a:t>
            </a:r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digitalWrite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D2533C"/>
                </a:solidFill>
                <a:latin typeface="Courier New"/>
                <a:cs typeface="Courier New"/>
              </a:rPr>
              <a:t>pin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HIGH);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delay(1000);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digitalWrite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D2533C"/>
                </a:solidFill>
                <a:latin typeface="Courier New"/>
                <a:cs typeface="Courier New"/>
              </a:rPr>
              <a:t>pin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LOW);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delay(1000);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dirty="0"/>
          </a:p>
          <a:p>
            <a:pPr marL="0" indent="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loop()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blinkLED</a:t>
            </a:r>
            <a:r>
              <a:rPr lang="en-US" b="1" dirty="0" smtClean="0">
                <a:latin typeface="Courier New"/>
                <a:cs typeface="Courier New"/>
              </a:rPr>
              <a:t>(13);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blinkLED</a:t>
            </a:r>
            <a:r>
              <a:rPr lang="en-US" b="1" dirty="0" smtClean="0">
                <a:latin typeface="Courier New"/>
                <a:cs typeface="Courier New"/>
              </a:rPr>
              <a:t>(12);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768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can add more than one parameter to your functions</a:t>
            </a:r>
          </a:p>
          <a:p>
            <a:r>
              <a:rPr lang="en-US" dirty="0" smtClean="0"/>
              <a:t>Example: Control number of blinks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blinkLED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D2533C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D2533C"/>
                </a:solidFill>
                <a:latin typeface="Courier New"/>
                <a:cs typeface="Courier New"/>
              </a:rPr>
              <a:t>pin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solidFill>
                  <a:srgbClr val="3366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Courier New"/>
                <a:cs typeface="Courier New"/>
              </a:rPr>
              <a:t>number,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del</a:t>
            </a:r>
            <a:r>
              <a:rPr lang="en-US" b="1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for 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=0;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&lt;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number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 {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digitalWrite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D2533C"/>
                </a:solidFill>
                <a:latin typeface="Courier New"/>
                <a:cs typeface="Courier New"/>
              </a:rPr>
              <a:t>pin</a:t>
            </a:r>
            <a:r>
              <a:rPr lang="en-US" b="1" dirty="0">
                <a:latin typeface="Courier New"/>
                <a:cs typeface="Courier New"/>
              </a:rPr>
              <a:t>, HIGH);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delay(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del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digitalWrite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D2533C"/>
                </a:solidFill>
                <a:latin typeface="Courier New"/>
                <a:cs typeface="Courier New"/>
              </a:rPr>
              <a:t>pin</a:t>
            </a:r>
            <a:r>
              <a:rPr lang="en-US" b="1" dirty="0">
                <a:latin typeface="Courier New"/>
                <a:cs typeface="Courier New"/>
              </a:rPr>
              <a:t>, LOW);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delay(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del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9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A99604-201A-4BC9-B07B-B5999EDA3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40199F-FD75-434C-8154-FC4517FEA3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483973-9F03-4B88-8FA9-E3CB559BEFBF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Widescreen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Warm-up</vt:lpstr>
      <vt:lpstr>What is a function? </vt:lpstr>
      <vt:lpstr>Why are functions useful? </vt:lpstr>
      <vt:lpstr>Where are functions placed? </vt:lpstr>
      <vt:lpstr>Pieces of a Function</vt:lpstr>
      <vt:lpstr>Calling a Function</vt:lpstr>
      <vt:lpstr>The VOID data type</vt:lpstr>
      <vt:lpstr>VOID functions can still accept parameters</vt:lpstr>
      <vt:lpstr>Multiple Parameters</vt:lpstr>
      <vt:lpstr>Complete Example</vt:lpstr>
      <vt:lpstr>Functions Lab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1</cp:revision>
  <dcterms:created xsi:type="dcterms:W3CDTF">2014-10-13T17:02:48Z</dcterms:created>
  <dcterms:modified xsi:type="dcterms:W3CDTF">2014-10-13T17:03:00Z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