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70" r:id="rId14"/>
    <p:sldId id="271" r:id="rId15"/>
    <p:sldId id="272" r:id="rId16"/>
    <p:sldId id="265" r:id="rId17"/>
    <p:sldId id="266" r:id="rId18"/>
    <p:sldId id="267" r:id="rId19"/>
    <p:sldId id="268" r:id="rId20"/>
    <p:sldId id="26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1C0C-DE38-4249-9763-D250C2BA965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E634-1B61-4C4E-94C8-C9537A406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7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1C0C-DE38-4249-9763-D250C2BA965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E634-1B61-4C4E-94C8-C9537A406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09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1C0C-DE38-4249-9763-D250C2BA965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E634-1B61-4C4E-94C8-C9537A406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01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1C0C-DE38-4249-9763-D250C2BA965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E634-1B61-4C4E-94C8-C9537A406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05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1C0C-DE38-4249-9763-D250C2BA965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E634-1B61-4C4E-94C8-C9537A406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9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1C0C-DE38-4249-9763-D250C2BA965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E634-1B61-4C4E-94C8-C9537A406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1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1C0C-DE38-4249-9763-D250C2BA965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E634-1B61-4C4E-94C8-C9537A406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6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1C0C-DE38-4249-9763-D250C2BA965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E634-1B61-4C4E-94C8-C9537A406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2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1C0C-DE38-4249-9763-D250C2BA965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E634-1B61-4C4E-94C8-C9537A406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9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1C0C-DE38-4249-9763-D250C2BA965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E634-1B61-4C4E-94C8-C9537A406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43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71C0C-DE38-4249-9763-D250C2BA965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CE634-1B61-4C4E-94C8-C9537A406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1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71C0C-DE38-4249-9763-D250C2BA965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CE634-1B61-4C4E-94C8-C9537A406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0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8997" y="643944"/>
            <a:ext cx="3228304" cy="1256160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343955"/>
            <a:ext cx="9144000" cy="291384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Think about the following question and get out a sheet of paper and a writing utensil. </a:t>
            </a:r>
          </a:p>
          <a:p>
            <a:endParaRPr lang="en-US" sz="3600" dirty="0"/>
          </a:p>
          <a:p>
            <a:r>
              <a:rPr lang="en-US" sz="3600" dirty="0"/>
              <a:t>Why do we need to use the </a:t>
            </a:r>
            <a:r>
              <a:rPr lang="en-US" sz="3600" dirty="0" err="1"/>
              <a:t>randomSeed</a:t>
            </a:r>
            <a:r>
              <a:rPr lang="en-US" sz="3600" dirty="0"/>
              <a:t>() instruction?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14450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Ms. Rendon’s Fool-Proof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46231"/>
            <a:ext cx="10515600" cy="207349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_____       _____	 </a:t>
            </a:r>
            <a:r>
              <a:rPr lang="en-US" dirty="0" smtClean="0"/>
              <a:t>_____       _____       _____       _____      _____</a:t>
            </a:r>
          </a:p>
          <a:p>
            <a:pPr marL="0" indent="0">
              <a:buNone/>
            </a:pPr>
            <a:r>
              <a:rPr lang="en-US" dirty="0" smtClean="0"/>
              <a:t>  64               32            16               8                4                2              1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080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Ms. Rendon’s Fool-Proof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46231"/>
            <a:ext cx="10515600" cy="207349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_____       _____	 </a:t>
            </a:r>
            <a:r>
              <a:rPr lang="en-US" dirty="0" smtClean="0"/>
              <a:t>_____       _____       _____       _____      _____</a:t>
            </a:r>
          </a:p>
          <a:p>
            <a:pPr marL="0" indent="0">
              <a:buNone/>
            </a:pPr>
            <a:r>
              <a:rPr lang="en-US" dirty="0" smtClean="0"/>
              <a:t>  64               32            16               8                4                2              1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48104" y="735518"/>
            <a:ext cx="2251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/>
              <a:t>23 </a:t>
            </a:r>
            <a:r>
              <a:rPr lang="en-US" sz="3200" smtClean="0">
                <a:sym typeface="Wingdings" panose="05000000000000000000" pitchFamily="2" charset="2"/>
              </a:rPr>
              <a:t> Binary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966692" y="3129565"/>
            <a:ext cx="631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55081" y="5137703"/>
            <a:ext cx="26853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23 – 16 = 7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26611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Ms. Rendon’s Fool-Proof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46231"/>
            <a:ext cx="10515600" cy="2073498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_____       _____	 </a:t>
            </a:r>
            <a:r>
              <a:rPr lang="en-US" dirty="0" smtClean="0"/>
              <a:t>_____       _____       _____       _____      _____</a:t>
            </a:r>
          </a:p>
          <a:p>
            <a:pPr marL="0" indent="0">
              <a:buNone/>
            </a:pPr>
            <a:r>
              <a:rPr lang="en-US" dirty="0" smtClean="0"/>
              <a:t>  64               32            16               8                4                2              1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48104" y="735518"/>
            <a:ext cx="2251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23 </a:t>
            </a:r>
            <a:r>
              <a:rPr lang="en-US" sz="3200" dirty="0" smtClean="0">
                <a:sym typeface="Wingdings" panose="05000000000000000000" pitchFamily="2" charset="2"/>
              </a:rPr>
              <a:t> Binary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966692" y="3129565"/>
            <a:ext cx="631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912406" y="4662688"/>
            <a:ext cx="268535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23 – 16 = 7</a:t>
            </a:r>
          </a:p>
          <a:p>
            <a:r>
              <a:rPr lang="en-US" sz="4400" dirty="0" smtClean="0"/>
              <a:t>7 – 7 = 0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6888050" y="3129564"/>
            <a:ext cx="631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427369" y="3129563"/>
            <a:ext cx="631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0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8348727" y="3129562"/>
            <a:ext cx="631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742700" y="3129561"/>
            <a:ext cx="631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888050" y="5385963"/>
            <a:ext cx="22317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23 </a:t>
            </a:r>
            <a:r>
              <a:rPr lang="en-US" sz="3200" dirty="0" smtClean="0">
                <a:sym typeface="Wingdings" panose="05000000000000000000" pitchFamily="2" charset="2"/>
              </a:rPr>
              <a:t> 10111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5414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10101 in decimal?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44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10101 in decimal?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1*2</a:t>
            </a:r>
            <a:r>
              <a:rPr lang="en-US" baseline="30000" dirty="0" smtClean="0"/>
              <a:t>4</a:t>
            </a:r>
            <a:r>
              <a:rPr lang="en-US" dirty="0" smtClean="0"/>
              <a:t> + 0*2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+ 1*</a:t>
            </a:r>
            <a:r>
              <a:rPr lang="en-US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 +0*2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+ 1*</a:t>
            </a:r>
            <a:r>
              <a:rPr lang="en-US" dirty="0" smtClean="0"/>
              <a:t>2</a:t>
            </a:r>
            <a:r>
              <a:rPr lang="en-US" baseline="30000" dirty="0" smtClean="0"/>
              <a:t>0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1*16 + 0*8 + 1*4 + 0*2 + 1*1</a:t>
            </a:r>
          </a:p>
          <a:p>
            <a:pPr marL="0" indent="0">
              <a:buNone/>
            </a:pPr>
            <a:r>
              <a:rPr lang="en-US" dirty="0" smtClean="0"/>
              <a:t>16 + 0 + 4 + 0 + 1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79868" y="4457004"/>
            <a:ext cx="10515600" cy="2073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_____       _____	 _____       _____       _____       _____      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64               32            16               8                4                2              1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86393" y="4768854"/>
            <a:ext cx="631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0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7005322" y="4701698"/>
            <a:ext cx="631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222077" y="1010421"/>
            <a:ext cx="24833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10101 </a:t>
            </a:r>
            <a:r>
              <a:rPr lang="en-US" sz="3600" b="1" dirty="0" smtClean="0">
                <a:sym typeface="Wingdings"/>
              </a:rPr>
              <a:t> </a:t>
            </a:r>
            <a:r>
              <a:rPr lang="en-US" sz="3600" b="1" dirty="0" smtClean="0"/>
              <a:t>21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825221" y="4768853"/>
            <a:ext cx="631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102065" y="4768853"/>
            <a:ext cx="631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605993" y="4701698"/>
            <a:ext cx="631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0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102064" y="6095488"/>
            <a:ext cx="8089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16    +    0      +    4     +     0     +    1        = 21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5888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40 in binary?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639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22" y="1495088"/>
            <a:ext cx="7556313" cy="5060308"/>
          </a:xfrm>
        </p:spPr>
        <p:txBody>
          <a:bodyPr>
            <a:normAutofit/>
          </a:bodyPr>
          <a:lstStyle/>
          <a:p>
            <a:r>
              <a:rPr lang="en-US" dirty="0" smtClean="0"/>
              <a:t>What is 40 in binary?</a:t>
            </a:r>
          </a:p>
          <a:p>
            <a:pPr marL="0" indent="0">
              <a:buNone/>
            </a:pPr>
            <a:r>
              <a:rPr lang="en-US" dirty="0" smtClean="0"/>
              <a:t>40 – 32 = 8					1</a:t>
            </a:r>
          </a:p>
          <a:p>
            <a:pPr marL="0" indent="0">
              <a:buNone/>
            </a:pPr>
            <a:r>
              <a:rPr lang="en-US" dirty="0" smtClean="0"/>
              <a:t>8 &lt; 16					</a:t>
            </a:r>
            <a:r>
              <a:rPr lang="en-US" dirty="0" smtClean="0"/>
              <a:t>           0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 – 8 = 0					1</a:t>
            </a:r>
          </a:p>
          <a:p>
            <a:pPr marL="0" indent="0">
              <a:buNone/>
            </a:pPr>
            <a:r>
              <a:rPr lang="en-US" dirty="0" smtClean="0"/>
              <a:t>0 &lt; 4						0</a:t>
            </a:r>
          </a:p>
          <a:p>
            <a:pPr marL="0" indent="0">
              <a:buNone/>
            </a:pPr>
            <a:r>
              <a:rPr lang="en-US" dirty="0" smtClean="0"/>
              <a:t>0 &lt; 2						0</a:t>
            </a:r>
          </a:p>
          <a:p>
            <a:pPr marL="0" indent="0">
              <a:buNone/>
            </a:pPr>
            <a:r>
              <a:rPr lang="en-US" dirty="0" smtClean="0"/>
              <a:t>0 &lt; 1						0					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66989" y="5280338"/>
            <a:ext cx="10515600" cy="2073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_____       _____	 _____       _____       _____       _____      _____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64               32            16               8                4                2              1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899623" y="5525034"/>
            <a:ext cx="631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0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466783" y="5525033"/>
            <a:ext cx="631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0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992443" y="5525032"/>
            <a:ext cx="631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0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106913" y="5525032"/>
            <a:ext cx="631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0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624208" y="5525032"/>
            <a:ext cx="631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685626" y="5525032"/>
            <a:ext cx="631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3733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knowing binary useful?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shift registers to expand digital pins</a:t>
            </a:r>
          </a:p>
          <a:p>
            <a:pPr lvl="1"/>
            <a:r>
              <a:rPr lang="en-US" dirty="0" smtClean="0"/>
              <a:t>More on this tomorrow</a:t>
            </a:r>
          </a:p>
          <a:p>
            <a:pPr marL="228600" lvl="1" indent="0">
              <a:buNone/>
            </a:pPr>
            <a:endParaRPr lang="en-US" dirty="0" smtClean="0"/>
          </a:p>
          <a:p>
            <a:r>
              <a:rPr lang="en-US" dirty="0" smtClean="0"/>
              <a:t>Required for complex displays that utilize pixels or digits </a:t>
            </a:r>
          </a:p>
          <a:p>
            <a:pPr lvl="1"/>
            <a:r>
              <a:rPr lang="en-US" dirty="0" smtClean="0"/>
              <a:t>7-segment LED</a:t>
            </a:r>
          </a:p>
          <a:p>
            <a:pPr lvl="1"/>
            <a:r>
              <a:rPr lang="en-US" dirty="0" smtClean="0"/>
              <a:t>LED Matrix</a:t>
            </a:r>
          </a:p>
          <a:p>
            <a:pPr lvl="1"/>
            <a:r>
              <a:rPr lang="en-US" dirty="0" smtClean="0"/>
              <a:t>LCD Screens</a:t>
            </a:r>
          </a:p>
        </p:txBody>
      </p:sp>
    </p:spTree>
    <p:extLst>
      <p:ext uri="{BB962C8B-B14F-4D97-AF65-F5344CB8AC3E}">
        <p14:creationId xmlns:p14="http://schemas.microsoft.com/office/powerpoint/2010/main" val="413120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Decimal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Base-10</a:t>
            </a:r>
          </a:p>
          <a:p>
            <a:pPr lvl="1"/>
            <a:r>
              <a:rPr lang="en-US" dirty="0" smtClean="0"/>
              <a:t>What humans learn to count in</a:t>
            </a:r>
          </a:p>
          <a:p>
            <a:endParaRPr lang="en-US" dirty="0"/>
          </a:p>
          <a:p>
            <a:r>
              <a:rPr lang="en-US" dirty="0" smtClean="0"/>
              <a:t>We have 10 different digits for each number place</a:t>
            </a:r>
          </a:p>
          <a:p>
            <a:pPr lvl="1"/>
            <a:r>
              <a:rPr lang="en-US" dirty="0" smtClean="0"/>
              <a:t>0, 1, 2, 3, 4, 5, 6, 7, 8, 9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679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Base-2</a:t>
            </a:r>
          </a:p>
          <a:p>
            <a:pPr lvl="1"/>
            <a:r>
              <a:rPr lang="en-US" dirty="0" smtClean="0"/>
              <a:t>Computers only understand binary</a:t>
            </a:r>
          </a:p>
          <a:p>
            <a:endParaRPr lang="en-US" dirty="0"/>
          </a:p>
          <a:p>
            <a:r>
              <a:rPr lang="en-US" dirty="0" smtClean="0"/>
              <a:t>Only 2 different digits for each number place</a:t>
            </a:r>
          </a:p>
          <a:p>
            <a:pPr lvl="1"/>
            <a:r>
              <a:rPr lang="en-US" dirty="0" smtClean="0"/>
              <a:t>0 and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579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Base Logic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 157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157 = 1*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baseline="30000" dirty="0" smtClean="0">
                <a:solidFill>
                  <a:srgbClr val="3366FF"/>
                </a:solidFill>
              </a:rPr>
              <a:t>2</a:t>
            </a:r>
            <a:r>
              <a:rPr lang="en-US" dirty="0" smtClean="0"/>
              <a:t> + 5*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baseline="30000" dirty="0" smtClean="0">
                <a:solidFill>
                  <a:srgbClr val="3366FF"/>
                </a:solidFill>
              </a:rPr>
              <a:t>1</a:t>
            </a:r>
            <a:r>
              <a:rPr lang="en-US" dirty="0" smtClean="0"/>
              <a:t> + 7*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baseline="30000" dirty="0" smtClean="0">
                <a:solidFill>
                  <a:srgbClr val="3366FF"/>
                </a:solidFill>
              </a:rPr>
              <a:t>0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157 = 100 + 50 + 7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50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from Binary to Decimal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1011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1011 = 1*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3366FF"/>
                </a:solidFill>
              </a:rPr>
              <a:t>3</a:t>
            </a:r>
            <a:r>
              <a:rPr lang="en-US" baseline="30000" dirty="0" smtClean="0"/>
              <a:t> </a:t>
            </a:r>
            <a:r>
              <a:rPr lang="en-US" dirty="0" smtClean="0"/>
              <a:t>+ 0*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3366FF"/>
                </a:solidFill>
              </a:rPr>
              <a:t>2</a:t>
            </a:r>
            <a:r>
              <a:rPr lang="en-US" dirty="0" smtClean="0"/>
              <a:t> + 1*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3366FF"/>
                </a:solidFill>
              </a:rPr>
              <a:t>1</a:t>
            </a:r>
            <a:r>
              <a:rPr lang="en-US" dirty="0" smtClean="0"/>
              <a:t> + 1*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3366FF"/>
                </a:solidFill>
              </a:rPr>
              <a:t>0</a:t>
            </a:r>
            <a:endParaRPr lang="en-US" dirty="0" smtClean="0">
              <a:solidFill>
                <a:srgbClr val="3366FF"/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1011 = 8 + 0 + 2 + 1</a:t>
            </a:r>
          </a:p>
          <a:p>
            <a:pPr marL="0" indent="0" algn="ctr">
              <a:buNone/>
            </a:pPr>
            <a:r>
              <a:rPr lang="en-US" dirty="0" smtClean="0"/>
              <a:t>1011 =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8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from Decimal to Binary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Example: 23</a:t>
            </a:r>
          </a:p>
          <a:p>
            <a:pPr marL="0" indent="0" algn="ctr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0</a:t>
            </a:r>
            <a:r>
              <a:rPr lang="en-US" dirty="0" smtClean="0"/>
              <a:t>=1   2</a:t>
            </a:r>
            <a:r>
              <a:rPr lang="en-US" baseline="30000" dirty="0" smtClean="0"/>
              <a:t>1</a:t>
            </a:r>
            <a:r>
              <a:rPr lang="en-US" dirty="0" smtClean="0"/>
              <a:t>=2   2</a:t>
            </a:r>
            <a:r>
              <a:rPr lang="en-US" baseline="30000" dirty="0" smtClean="0"/>
              <a:t>2</a:t>
            </a:r>
            <a:r>
              <a:rPr lang="en-US" dirty="0" smtClean="0"/>
              <a:t>=4  2</a:t>
            </a:r>
            <a:r>
              <a:rPr lang="en-US" baseline="30000" dirty="0" smtClean="0"/>
              <a:t>3</a:t>
            </a:r>
            <a:r>
              <a:rPr lang="en-US" dirty="0" smtClean="0"/>
              <a:t>=8   2</a:t>
            </a:r>
            <a:r>
              <a:rPr lang="en-US" baseline="30000" dirty="0" smtClean="0"/>
              <a:t>4</a:t>
            </a:r>
            <a:r>
              <a:rPr lang="en-US" dirty="0" smtClean="0"/>
              <a:t>=16   2</a:t>
            </a:r>
            <a:r>
              <a:rPr lang="en-US" baseline="30000" dirty="0" smtClean="0"/>
              <a:t>5</a:t>
            </a:r>
            <a:r>
              <a:rPr lang="en-US" dirty="0" smtClean="0"/>
              <a:t>=32</a:t>
            </a:r>
          </a:p>
          <a:p>
            <a:r>
              <a:rPr lang="en-US" dirty="0" smtClean="0"/>
              <a:t>23 &lt; 32, so we start with 2</a:t>
            </a:r>
            <a:r>
              <a:rPr lang="en-US" baseline="30000" dirty="0" smtClean="0"/>
              <a:t>4</a:t>
            </a:r>
            <a:endParaRPr lang="en-US" dirty="0"/>
          </a:p>
          <a:p>
            <a:pPr lvl="1"/>
            <a:r>
              <a:rPr lang="en-US" dirty="0" smtClean="0"/>
              <a:t>This means we will have 5 binary places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48000" y="4901488"/>
          <a:ext cx="60960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043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from Decimal to Binary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23 – 2</a:t>
            </a:r>
            <a:r>
              <a:rPr lang="en-US" baseline="30000" dirty="0" smtClean="0"/>
              <a:t>4</a:t>
            </a:r>
            <a:r>
              <a:rPr lang="en-US" dirty="0" smtClean="0"/>
              <a:t> = 23 – 16 = 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3</a:t>
            </a:r>
            <a:r>
              <a:rPr lang="en-US" dirty="0" smtClean="0"/>
              <a:t> </a:t>
            </a:r>
            <a:r>
              <a:rPr lang="en-US" dirty="0" smtClean="0"/>
              <a:t>= 8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 </a:t>
            </a:r>
            <a:r>
              <a:rPr lang="en-US" dirty="0" smtClean="0"/>
              <a:t>&lt; 8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 – 0 = </a:t>
            </a:r>
            <a:r>
              <a:rPr lang="en-US" dirty="0" smtClean="0">
                <a:solidFill>
                  <a:srgbClr val="3366FF"/>
                </a:solidFill>
              </a:rPr>
              <a:t>7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386899"/>
              </p:ext>
            </p:extLst>
          </p:nvPr>
        </p:nvGraphicFramePr>
        <p:xfrm>
          <a:off x="3035120" y="2534133"/>
          <a:ext cx="609600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81301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048000" y="5379182"/>
          <a:ext cx="609600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411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from Decimal to Binary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 = 4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3366FF"/>
                </a:solidFill>
              </a:rPr>
              <a:t>7</a:t>
            </a:r>
            <a:r>
              <a:rPr lang="en-US" dirty="0" smtClean="0"/>
              <a:t> – 4 =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2</a:t>
            </a:r>
            <a:r>
              <a:rPr lang="en-US" baseline="30000" dirty="0"/>
              <a:t>1</a:t>
            </a:r>
            <a:r>
              <a:rPr lang="en-US" dirty="0" smtClean="0"/>
              <a:t> = 2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– 2 = </a:t>
            </a:r>
            <a:r>
              <a:rPr lang="en-US" dirty="0" smtClean="0">
                <a:solidFill>
                  <a:srgbClr val="B465BB"/>
                </a:solidFill>
              </a:rPr>
              <a:t>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858319"/>
              </p:ext>
            </p:extLst>
          </p:nvPr>
        </p:nvGraphicFramePr>
        <p:xfrm>
          <a:off x="3048000" y="2771111"/>
          <a:ext cx="609600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888318"/>
              </p:ext>
            </p:extLst>
          </p:nvPr>
        </p:nvGraphicFramePr>
        <p:xfrm>
          <a:off x="3048000" y="5027347"/>
          <a:ext cx="609600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122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from Decimal to Binary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2</a:t>
            </a:r>
            <a:r>
              <a:rPr lang="en-US" baseline="30000" dirty="0"/>
              <a:t>0</a:t>
            </a:r>
            <a:r>
              <a:rPr lang="en-US" dirty="0" smtClean="0"/>
              <a:t> =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1</a:t>
            </a:r>
            <a:r>
              <a:rPr lang="en-US" dirty="0" smtClean="0"/>
              <a:t> – </a:t>
            </a:r>
            <a:r>
              <a:rPr lang="en-US" dirty="0">
                <a:solidFill>
                  <a:srgbClr val="FF0000"/>
                </a:solidFill>
              </a:rPr>
              <a:t>1</a:t>
            </a:r>
            <a:r>
              <a:rPr lang="en-US" dirty="0" smtClean="0"/>
              <a:t> = 0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000000"/>
                </a:solidFill>
              </a:rPr>
              <a:t>23 </a:t>
            </a:r>
            <a:r>
              <a:rPr lang="en-US" dirty="0" smtClean="0">
                <a:solidFill>
                  <a:srgbClr val="000000"/>
                </a:solidFill>
                <a:sym typeface="Wingdings"/>
              </a:rPr>
              <a:t> 10111</a:t>
            </a:r>
            <a:endParaRPr lang="en-US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048000" y="3273387"/>
          <a:ext cx="609600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0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394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74428D-2692-44A5-A02D-E78EE41CD8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C2A2000-EE03-4E36-A824-F05608D285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28BBCC-F0F9-40E3-A01E-4169FE65FF22}">
  <ds:schemaRefs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421</Words>
  <Application>Microsoft Office PowerPoint</Application>
  <PresentationFormat>Widescreen</PresentationFormat>
  <Paragraphs>135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Warm-up</vt:lpstr>
      <vt:lpstr>Decimal Numbers</vt:lpstr>
      <vt:lpstr>Binary</vt:lpstr>
      <vt:lpstr>How Base Logic Works</vt:lpstr>
      <vt:lpstr>Converting from Binary to Decimal</vt:lpstr>
      <vt:lpstr>Converting from Decimal to Binary </vt:lpstr>
      <vt:lpstr>Converting from Decimal to Binary </vt:lpstr>
      <vt:lpstr>Converting from Decimal to Binary </vt:lpstr>
      <vt:lpstr>Converting from Decimal to Binary </vt:lpstr>
      <vt:lpstr>Ms. Rendon’s Fool-Proof Method</vt:lpstr>
      <vt:lpstr>Ms. Rendon’s Fool-Proof Method</vt:lpstr>
      <vt:lpstr>Ms. Rendon’s Fool-Proof Method</vt:lpstr>
      <vt:lpstr>Your Turn!</vt:lpstr>
      <vt:lpstr>Your Turn!</vt:lpstr>
      <vt:lpstr>Your Turn! </vt:lpstr>
      <vt:lpstr>Your Turn! </vt:lpstr>
      <vt:lpstr>Why is knowing binary useful? 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Rendon, Isiana</dc:creator>
  <cp:lastModifiedBy>Rendon, Isiana</cp:lastModifiedBy>
  <cp:revision>3</cp:revision>
  <dcterms:created xsi:type="dcterms:W3CDTF">2014-10-21T13:28:23Z</dcterms:created>
  <dcterms:modified xsi:type="dcterms:W3CDTF">2014-10-21T13:43:39Z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  <property fmtid="{D5CDD505-2E9C-101B-9397-08002B2CF9AE}" pid="3" name="IsMyDocuments">
    <vt:bool>true</vt:bool>
  </property>
</Properties>
</file>