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0928-54A6-46A5-90A7-73D4EBD4408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C56B-0D4C-440C-8475-1EBDA69E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0928-54A6-46A5-90A7-73D4EBD4408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C56B-0D4C-440C-8475-1EBDA69E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9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0928-54A6-46A5-90A7-73D4EBD4408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C56B-0D4C-440C-8475-1EBDA69E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5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0928-54A6-46A5-90A7-73D4EBD4408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C56B-0D4C-440C-8475-1EBDA69E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9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0928-54A6-46A5-90A7-73D4EBD4408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C56B-0D4C-440C-8475-1EBDA69E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9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0928-54A6-46A5-90A7-73D4EBD4408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C56B-0D4C-440C-8475-1EBDA69E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1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0928-54A6-46A5-90A7-73D4EBD4408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C56B-0D4C-440C-8475-1EBDA69E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4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0928-54A6-46A5-90A7-73D4EBD4408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C56B-0D4C-440C-8475-1EBDA69E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6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0928-54A6-46A5-90A7-73D4EBD4408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C56B-0D4C-440C-8475-1EBDA69E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2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0928-54A6-46A5-90A7-73D4EBD4408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C56B-0D4C-440C-8475-1EBDA69E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3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0928-54A6-46A5-90A7-73D4EBD4408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C56B-0D4C-440C-8475-1EBDA69E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2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C0928-54A6-46A5-90A7-73D4EBD4408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EC56B-0D4C-440C-8475-1EBDA69E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8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2327" y="540912"/>
            <a:ext cx="4310130" cy="1204645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25014"/>
            <a:ext cx="9144000" cy="3683358"/>
          </a:xfrm>
        </p:spPr>
        <p:txBody>
          <a:bodyPr>
            <a:normAutofit/>
          </a:bodyPr>
          <a:lstStyle/>
          <a:p>
            <a:r>
              <a:rPr lang="en-US" sz="5400" dirty="0"/>
              <a:t>What is the circuit diagram for an LED?</a:t>
            </a:r>
          </a:p>
          <a:p>
            <a:r>
              <a:rPr lang="en-US" sz="5400" dirty="0"/>
              <a:t>How can you identify the LED cathode?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638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code that does the following:</a:t>
            </a:r>
          </a:p>
          <a:p>
            <a:pPr lvl="1"/>
            <a:r>
              <a:rPr lang="en-US" dirty="0" smtClean="0"/>
              <a:t>Blinks an LED 5 times, then</a:t>
            </a:r>
          </a:p>
          <a:p>
            <a:pPr lvl="1"/>
            <a:r>
              <a:rPr lang="en-US" dirty="0" smtClean="0"/>
              <a:t>Blinks a different LED 3 times</a:t>
            </a:r>
          </a:p>
          <a:p>
            <a:pPr lvl="1"/>
            <a:r>
              <a:rPr lang="en-US" dirty="0" smtClean="0"/>
              <a:t>Repeat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00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0120" y="147048"/>
            <a:ext cx="6015788" cy="67243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led1=12; </a:t>
            </a: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led2=13; </a:t>
            </a: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i,j</a:t>
            </a:r>
            <a:r>
              <a:rPr lang="en-US" b="1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b="1" dirty="0" smtClean="0">
                <a:latin typeface="Courier"/>
                <a:cs typeface="Courier"/>
              </a:rPr>
              <a:t>void setup( ) {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err="1" smtClean="0">
                <a:latin typeface="Courier"/>
                <a:cs typeface="Courier"/>
              </a:rPr>
              <a:t>pinMode</a:t>
            </a:r>
            <a:r>
              <a:rPr lang="en-US" b="1" dirty="0" smtClean="0">
                <a:latin typeface="Courier"/>
                <a:cs typeface="Courier"/>
              </a:rPr>
              <a:t>(led1, OUTPUT);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err="1" smtClean="0">
                <a:latin typeface="Courier"/>
                <a:cs typeface="Courier"/>
              </a:rPr>
              <a:t>pinMode</a:t>
            </a:r>
            <a:r>
              <a:rPr lang="en-US" b="1" dirty="0" smtClean="0">
                <a:latin typeface="Courier"/>
                <a:cs typeface="Courier"/>
              </a:rPr>
              <a:t>(led2, OUTPUT);</a:t>
            </a:r>
          </a:p>
          <a:p>
            <a:pPr marL="0" indent="0">
              <a:buNone/>
            </a:pPr>
            <a:r>
              <a:rPr lang="en-US" b="1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b="1" dirty="0" smtClean="0">
                <a:latin typeface="Courier"/>
                <a:cs typeface="Courier"/>
              </a:rPr>
              <a:t>void loop( ) {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smtClean="0">
                <a:latin typeface="Courier"/>
                <a:cs typeface="Courier"/>
              </a:rPr>
              <a:t>for (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=0;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&lt;6;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++) {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smtClean="0">
                <a:latin typeface="Courier"/>
                <a:cs typeface="Courier"/>
              </a:rPr>
              <a:t>	</a:t>
            </a:r>
            <a:r>
              <a:rPr lang="en-US" b="1" dirty="0" err="1" smtClean="0">
                <a:latin typeface="Courier"/>
                <a:cs typeface="Courier"/>
              </a:rPr>
              <a:t>digitalWrite</a:t>
            </a:r>
            <a:r>
              <a:rPr lang="en-US" b="1" dirty="0" smtClean="0">
                <a:latin typeface="Courier"/>
                <a:cs typeface="Courier"/>
              </a:rPr>
              <a:t>(led1, HIGH);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smtClean="0">
                <a:latin typeface="Courier"/>
                <a:cs typeface="Courier"/>
              </a:rPr>
              <a:t>	delay(1000);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smtClean="0">
                <a:latin typeface="Courier"/>
                <a:cs typeface="Courier"/>
              </a:rPr>
              <a:t>	</a:t>
            </a:r>
            <a:r>
              <a:rPr lang="en-US" b="1" dirty="0" err="1" smtClean="0">
                <a:latin typeface="Courier"/>
                <a:cs typeface="Courier"/>
              </a:rPr>
              <a:t>digitalWrite</a:t>
            </a:r>
            <a:r>
              <a:rPr lang="en-US" b="1" dirty="0" smtClean="0">
                <a:latin typeface="Courier"/>
                <a:cs typeface="Courier"/>
              </a:rPr>
              <a:t>(led1, LOW);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smtClean="0">
                <a:latin typeface="Courier"/>
                <a:cs typeface="Courier"/>
              </a:rPr>
              <a:t>	delay(1000);</a:t>
            </a:r>
          </a:p>
          <a:p>
            <a:pPr marL="0" indent="0">
              <a:buNone/>
            </a:pPr>
            <a:r>
              <a:rPr lang="en-US" b="1" dirty="0" smtClean="0">
                <a:latin typeface="Courier"/>
                <a:cs typeface="Courier"/>
              </a:rPr>
              <a:t>	}</a:t>
            </a:r>
          </a:p>
          <a:p>
            <a:pPr marL="0" indent="0">
              <a:buNone/>
            </a:pPr>
            <a:r>
              <a:rPr lang="en-US" b="1" dirty="0" smtClean="0">
                <a:latin typeface="Courier"/>
                <a:cs typeface="Courier"/>
              </a:rPr>
              <a:t>	for (j=0; j&lt;4; j++) {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smtClean="0">
                <a:latin typeface="Courier"/>
                <a:cs typeface="Courier"/>
              </a:rPr>
              <a:t>	</a:t>
            </a:r>
            <a:r>
              <a:rPr lang="en-US" b="1" dirty="0" err="1" smtClean="0">
                <a:latin typeface="Courier"/>
                <a:cs typeface="Courier"/>
              </a:rPr>
              <a:t>digitalWrite</a:t>
            </a:r>
            <a:r>
              <a:rPr lang="en-US" b="1" dirty="0" smtClean="0">
                <a:latin typeface="Courier"/>
                <a:cs typeface="Courier"/>
              </a:rPr>
              <a:t>(led2, HIGH);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smtClean="0">
                <a:latin typeface="Courier"/>
                <a:cs typeface="Courier"/>
              </a:rPr>
              <a:t>	delay(1000);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smtClean="0">
                <a:latin typeface="Courier"/>
                <a:cs typeface="Courier"/>
              </a:rPr>
              <a:t>	</a:t>
            </a:r>
            <a:r>
              <a:rPr lang="en-US" b="1" dirty="0" err="1" smtClean="0">
                <a:latin typeface="Courier"/>
                <a:cs typeface="Courier"/>
              </a:rPr>
              <a:t>digitalWrite</a:t>
            </a:r>
            <a:r>
              <a:rPr lang="en-US" b="1" dirty="0" smtClean="0">
                <a:latin typeface="Courier"/>
                <a:cs typeface="Courier"/>
              </a:rPr>
              <a:t>(led2, LOW);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smtClean="0">
                <a:latin typeface="Courier"/>
                <a:cs typeface="Courier"/>
              </a:rPr>
              <a:t>	delay(1000);</a:t>
            </a:r>
          </a:p>
          <a:p>
            <a:pPr marL="0" indent="0">
              <a:buNone/>
            </a:pPr>
            <a:r>
              <a:rPr lang="en-US" b="1" dirty="0" smtClean="0">
                <a:latin typeface="Courier"/>
                <a:cs typeface="Courier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667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5280" y="-98174"/>
            <a:ext cx="8041440" cy="1442674"/>
          </a:xfrm>
        </p:spPr>
        <p:txBody>
          <a:bodyPr/>
          <a:lstStyle/>
          <a:p>
            <a:r>
              <a:rPr lang="en-US" dirty="0" smtClean="0"/>
              <a:t>Project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1375" y="1176422"/>
            <a:ext cx="7467600" cy="5293894"/>
          </a:xfrm>
        </p:spPr>
        <p:txBody>
          <a:bodyPr>
            <a:normAutofit/>
          </a:bodyPr>
          <a:lstStyle/>
          <a:p>
            <a:r>
              <a:rPr lang="en-US" dirty="0" smtClean="0"/>
              <a:t>Modify the code from yesterday so that it does the following:</a:t>
            </a:r>
          </a:p>
          <a:p>
            <a:pPr lvl="1"/>
            <a:r>
              <a:rPr lang="en-US" dirty="0" smtClean="0"/>
              <a:t>Give each LED pin a variable name. Use it in the code.</a:t>
            </a:r>
          </a:p>
          <a:p>
            <a:pPr lvl="1"/>
            <a:r>
              <a:rPr lang="en-US" dirty="0" smtClean="0"/>
              <a:t>Using FOR loops, </a:t>
            </a:r>
            <a:r>
              <a:rPr lang="en-US" dirty="0"/>
              <a:t>c</a:t>
            </a:r>
            <a:r>
              <a:rPr lang="en-US" dirty="0" smtClean="0"/>
              <a:t>ode for the following pattern:</a:t>
            </a:r>
          </a:p>
          <a:p>
            <a:pPr lvl="2"/>
            <a:r>
              <a:rPr lang="en-US" dirty="0" smtClean="0"/>
              <a:t>LED1 blinks 8 times (1 second on, 1 second off), then</a:t>
            </a:r>
          </a:p>
          <a:p>
            <a:pPr lvl="2"/>
            <a:r>
              <a:rPr lang="en-US" dirty="0" smtClean="0"/>
              <a:t>LED2 blinks 10 times (1 second on, ½ second off), then</a:t>
            </a:r>
          </a:p>
          <a:p>
            <a:pPr lvl="2"/>
            <a:r>
              <a:rPr lang="en-US" dirty="0" smtClean="0"/>
              <a:t>LED3 blinks 5 times (½ second on, ½ second off), then</a:t>
            </a:r>
          </a:p>
          <a:p>
            <a:pPr lvl="2"/>
            <a:r>
              <a:rPr lang="en-US" dirty="0" smtClean="0"/>
              <a:t>LED4 blinks 4 times (1 ½ second on, 2 seconds off), then</a:t>
            </a:r>
          </a:p>
          <a:p>
            <a:pPr lvl="2"/>
            <a:r>
              <a:rPr lang="en-US" dirty="0" smtClean="0"/>
              <a:t>LED5 blinks 7 times (300 </a:t>
            </a:r>
            <a:r>
              <a:rPr lang="en-US" dirty="0" err="1" smtClean="0"/>
              <a:t>ms</a:t>
            </a:r>
            <a:r>
              <a:rPr lang="en-US" dirty="0" smtClean="0"/>
              <a:t> on, 250 </a:t>
            </a:r>
            <a:r>
              <a:rPr lang="en-US" dirty="0" err="1" smtClean="0"/>
              <a:t>ms</a:t>
            </a:r>
            <a:r>
              <a:rPr lang="en-US" dirty="0" smtClean="0"/>
              <a:t> </a:t>
            </a:r>
            <a:r>
              <a:rPr lang="en-US" smtClean="0"/>
              <a:t>off)</a:t>
            </a:r>
            <a:endParaRPr lang="en-US" dirty="0"/>
          </a:p>
          <a:p>
            <a:r>
              <a:rPr lang="en-US" dirty="0" smtClean="0"/>
              <a:t>If you have time…</a:t>
            </a:r>
          </a:p>
          <a:p>
            <a:pPr lvl="1"/>
            <a:r>
              <a:rPr lang="en-US" dirty="0" smtClean="0"/>
              <a:t>Change the FOR loops to WHILE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57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posted the two previous presentations on the class website. </a:t>
            </a:r>
          </a:p>
          <a:p>
            <a:r>
              <a:rPr lang="en-US" dirty="0" smtClean="0"/>
              <a:t>Grading </a:t>
            </a:r>
            <a:endParaRPr lang="en-US" dirty="0" smtClean="0"/>
          </a:p>
          <a:p>
            <a:r>
              <a:rPr lang="en-US" smtClean="0"/>
              <a:t>Assembly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Assigning pin numbers to variable names</a:t>
            </a:r>
          </a:p>
          <a:p>
            <a:endParaRPr lang="en-US" dirty="0"/>
          </a:p>
          <a:p>
            <a:r>
              <a:rPr lang="en-US" dirty="0" smtClean="0"/>
              <a:t>Use loops to repeat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8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5280" y="43743"/>
            <a:ext cx="8041440" cy="1442674"/>
          </a:xfrm>
        </p:spPr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499512"/>
            <a:ext cx="7467600" cy="462849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Storage locations for data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Need variable name</a:t>
            </a:r>
          </a:p>
          <a:p>
            <a:pPr lvl="1"/>
            <a:r>
              <a:rPr lang="en-US" dirty="0" smtClean="0"/>
              <a:t>No spaces or special characters ($,#,@,*,&amp;,!,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Can’t start with numbers</a:t>
            </a:r>
          </a:p>
          <a:p>
            <a:endParaRPr lang="en-US" dirty="0"/>
          </a:p>
          <a:p>
            <a:r>
              <a:rPr lang="en-US" dirty="0" smtClean="0"/>
              <a:t>Need data type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, float, long </a:t>
            </a:r>
            <a:r>
              <a:rPr lang="en-US" dirty="0" smtClean="0">
                <a:sym typeface="Wingdings"/>
              </a:rPr>
              <a:t> numbers</a:t>
            </a:r>
          </a:p>
          <a:p>
            <a:pPr lvl="1"/>
            <a:r>
              <a:rPr lang="en-US" dirty="0" smtClean="0">
                <a:sym typeface="Wingdings"/>
              </a:rPr>
              <a:t>char  single letters</a:t>
            </a:r>
          </a:p>
          <a:p>
            <a:pPr lvl="1"/>
            <a:r>
              <a:rPr lang="en-US" dirty="0" smtClean="0">
                <a:sym typeface="Wingdings"/>
              </a:rPr>
              <a:t>string  words (spaces and special characters allowed)</a:t>
            </a:r>
          </a:p>
          <a:p>
            <a:pPr lvl="1"/>
            <a:r>
              <a:rPr lang="en-US" dirty="0" err="1" smtClean="0">
                <a:sym typeface="Wingdings"/>
              </a:rPr>
              <a:t>bool</a:t>
            </a:r>
            <a:r>
              <a:rPr lang="en-US" dirty="0" smtClean="0">
                <a:sym typeface="Wingdings"/>
              </a:rPr>
              <a:t>  </a:t>
            </a:r>
            <a:r>
              <a:rPr lang="en-US" dirty="0" err="1" smtClean="0">
                <a:sym typeface="Wingdings"/>
              </a:rPr>
              <a:t>boolean</a:t>
            </a:r>
            <a:r>
              <a:rPr lang="en-US" dirty="0" smtClean="0">
                <a:sym typeface="Wingdings"/>
              </a:rPr>
              <a:t> (TRUE or FALSE)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86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led</a:t>
            </a:r>
            <a:r>
              <a:rPr lang="en-US" b="1" dirty="0" smtClean="0">
                <a:latin typeface="Courier"/>
                <a:cs typeface="Courier"/>
              </a:rPr>
              <a:t>=13;</a:t>
            </a:r>
          </a:p>
          <a:p>
            <a:pPr marL="0" indent="0">
              <a:buNone/>
            </a:pPr>
            <a:endParaRPr lang="en-US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b="1" dirty="0" smtClean="0">
                <a:latin typeface="Courier"/>
                <a:cs typeface="Courier"/>
              </a:rPr>
              <a:t>void setup( ) {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err="1" smtClean="0">
                <a:latin typeface="Courier"/>
                <a:cs typeface="Courier"/>
              </a:rPr>
              <a:t>pinMode</a:t>
            </a:r>
            <a:r>
              <a:rPr lang="en-US" b="1" dirty="0" smtClean="0">
                <a:latin typeface="Courier"/>
                <a:cs typeface="Courier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"/>
                <a:cs typeface="Courier"/>
              </a:rPr>
              <a:t>led</a:t>
            </a:r>
            <a:r>
              <a:rPr lang="en-US" b="1" dirty="0" err="1" smtClean="0">
                <a:latin typeface="Courier"/>
                <a:cs typeface="Courier"/>
              </a:rPr>
              <a:t>,OUTPUT</a:t>
            </a:r>
            <a:r>
              <a:rPr lang="en-US" b="1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b="1" dirty="0" smtClean="0">
                <a:latin typeface="Courier"/>
                <a:cs typeface="Courier"/>
              </a:rPr>
              <a:t>void loop( ) {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err="1" smtClean="0">
                <a:latin typeface="Courier"/>
                <a:cs typeface="Courier"/>
              </a:rPr>
              <a:t>digitalWrite</a:t>
            </a:r>
            <a:r>
              <a:rPr lang="en-US" b="1" dirty="0" smtClean="0">
                <a:latin typeface="Courier"/>
                <a:cs typeface="Courier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"/>
                <a:cs typeface="Courier"/>
              </a:rPr>
              <a:t>led</a:t>
            </a:r>
            <a:r>
              <a:rPr lang="en-US" b="1" dirty="0" err="1" smtClean="0">
                <a:latin typeface="Courier"/>
                <a:cs typeface="Courier"/>
              </a:rPr>
              <a:t>,HIGH</a:t>
            </a:r>
            <a:r>
              <a:rPr lang="en-US" b="1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}</a:t>
            </a:r>
            <a:endParaRPr lang="en-US" b="1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40521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5280" y="-61009"/>
            <a:ext cx="8041440" cy="144267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5280" y="1342384"/>
            <a:ext cx="8041440" cy="52570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"/>
                <a:cs typeface="Courier"/>
              </a:rPr>
              <a:t>redled</a:t>
            </a:r>
            <a:r>
              <a:rPr lang="en-US" b="1" dirty="0">
                <a:latin typeface="Courier"/>
                <a:cs typeface="Courier"/>
              </a:rPr>
              <a:t>=13</a:t>
            </a:r>
            <a:r>
              <a:rPr lang="en-US" b="1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  <a:latin typeface="Courier"/>
                <a:cs typeface="Courier"/>
              </a:rPr>
              <a:t>blueled</a:t>
            </a:r>
            <a:r>
              <a:rPr lang="en-US" b="1" dirty="0" smtClean="0">
                <a:latin typeface="Courier"/>
                <a:cs typeface="Courier"/>
              </a:rPr>
              <a:t>=12;</a:t>
            </a:r>
            <a:endParaRPr lang="en-US" b="1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void setup( ) {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err="1">
                <a:latin typeface="Courier"/>
                <a:cs typeface="Courier"/>
              </a:rPr>
              <a:t>pinMode</a:t>
            </a:r>
            <a:r>
              <a:rPr lang="en-US" b="1" dirty="0" smtClean="0">
                <a:latin typeface="Courier"/>
                <a:cs typeface="Courier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"/>
                <a:cs typeface="Courier"/>
              </a:rPr>
              <a:t>redled</a:t>
            </a:r>
            <a:r>
              <a:rPr lang="en-US" b="1" dirty="0" err="1" smtClean="0">
                <a:latin typeface="Courier"/>
                <a:cs typeface="Courier"/>
              </a:rPr>
              <a:t>,</a:t>
            </a:r>
            <a:r>
              <a:rPr lang="en-US" b="1" dirty="0" err="1">
                <a:latin typeface="Courier"/>
                <a:cs typeface="Courier"/>
              </a:rPr>
              <a:t>OUTPUT</a:t>
            </a:r>
            <a:r>
              <a:rPr lang="en-US" b="1" dirty="0">
                <a:latin typeface="Courier"/>
                <a:cs typeface="Courier"/>
              </a:rPr>
              <a:t>)</a:t>
            </a:r>
            <a:r>
              <a:rPr lang="en-US" b="1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err="1" smtClean="0">
                <a:latin typeface="Courier"/>
                <a:cs typeface="Courier"/>
              </a:rPr>
              <a:t>pinMode</a:t>
            </a:r>
            <a:r>
              <a:rPr lang="en-US" b="1" dirty="0" smtClean="0">
                <a:latin typeface="Courier"/>
                <a:cs typeface="Courier"/>
              </a:rPr>
              <a:t>(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  <a:latin typeface="Courier"/>
                <a:cs typeface="Courier"/>
              </a:rPr>
              <a:t>blueled</a:t>
            </a:r>
            <a:r>
              <a:rPr lang="en-US" b="1" dirty="0" err="1" smtClean="0">
                <a:latin typeface="Courier"/>
                <a:cs typeface="Courier"/>
              </a:rPr>
              <a:t>,OUTPUT</a:t>
            </a:r>
            <a:r>
              <a:rPr lang="en-US" b="1" dirty="0" smtClean="0">
                <a:latin typeface="Courier"/>
                <a:cs typeface="Courier"/>
              </a:rPr>
              <a:t>);</a:t>
            </a:r>
            <a:endParaRPr lang="en-US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void loop( ) {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err="1">
                <a:latin typeface="Courier"/>
                <a:cs typeface="Courier"/>
              </a:rPr>
              <a:t>digitalWrite</a:t>
            </a:r>
            <a:r>
              <a:rPr lang="en-US" b="1" dirty="0" smtClean="0">
                <a:latin typeface="Courier"/>
                <a:cs typeface="Courier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"/>
                <a:cs typeface="Courier"/>
              </a:rPr>
              <a:t>redled</a:t>
            </a:r>
            <a:r>
              <a:rPr lang="en-US" b="1" dirty="0" err="1" smtClean="0">
                <a:latin typeface="Courier"/>
                <a:cs typeface="Courier"/>
              </a:rPr>
              <a:t>,</a:t>
            </a:r>
            <a:r>
              <a:rPr lang="en-US" b="1" dirty="0" err="1">
                <a:latin typeface="Courier"/>
                <a:cs typeface="Courier"/>
              </a:rPr>
              <a:t>HIGH</a:t>
            </a:r>
            <a:r>
              <a:rPr lang="en-US" b="1" dirty="0">
                <a:latin typeface="Courier"/>
                <a:cs typeface="Courier"/>
              </a:rPr>
              <a:t>)</a:t>
            </a:r>
            <a:r>
              <a:rPr lang="en-US" b="1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"/>
                <a:cs typeface="Courier"/>
              </a:rPr>
              <a:t>	</a:t>
            </a:r>
            <a:r>
              <a:rPr lang="en-US" b="1" dirty="0" err="1" smtClean="0">
                <a:latin typeface="Courier"/>
                <a:cs typeface="Courier"/>
              </a:rPr>
              <a:t>digitalWrite</a:t>
            </a:r>
            <a:r>
              <a:rPr lang="en-US" b="1" dirty="0" smtClean="0">
                <a:latin typeface="Courier"/>
                <a:cs typeface="Courier"/>
              </a:rPr>
              <a:t>(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Courier"/>
                <a:cs typeface="Courier"/>
              </a:rPr>
              <a:t>blueled</a:t>
            </a:r>
            <a:r>
              <a:rPr lang="en-US" b="1" dirty="0" err="1" smtClean="0">
                <a:latin typeface="Courier"/>
                <a:cs typeface="Courier"/>
              </a:rPr>
              <a:t>,HIGH</a:t>
            </a:r>
            <a:r>
              <a:rPr lang="en-US" b="1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"/>
                <a:cs typeface="Courier"/>
              </a:rPr>
              <a:t>}</a:t>
            </a:r>
            <a:endParaRPr lang="en-US" b="1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06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repeat an action</a:t>
            </a:r>
          </a:p>
          <a:p>
            <a:endParaRPr lang="en-US" dirty="0"/>
          </a:p>
          <a:p>
            <a:r>
              <a:rPr lang="en-US" dirty="0" smtClean="0"/>
              <a:t>FOR loops</a:t>
            </a:r>
          </a:p>
          <a:p>
            <a:pPr lvl="1"/>
            <a:r>
              <a:rPr lang="en-US" dirty="0" smtClean="0"/>
              <a:t>Iterate for a specified number of times</a:t>
            </a:r>
          </a:p>
          <a:p>
            <a:endParaRPr lang="en-US" dirty="0"/>
          </a:p>
          <a:p>
            <a:r>
              <a:rPr lang="en-US" dirty="0" smtClean="0"/>
              <a:t>WHILE loops</a:t>
            </a:r>
          </a:p>
          <a:p>
            <a:pPr lvl="1"/>
            <a:r>
              <a:rPr lang="en-US" dirty="0" smtClean="0"/>
              <a:t>Iterate WHILE some condition remains true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879" y="458470"/>
            <a:ext cx="2343999" cy="240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92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5280" y="-284774"/>
            <a:ext cx="8041440" cy="1442674"/>
          </a:xfrm>
        </p:spPr>
        <p:txBody>
          <a:bodyPr/>
          <a:lstStyle/>
          <a:p>
            <a:r>
              <a:rPr lang="en-US" dirty="0" smtClean="0"/>
              <a:t>Pieces of the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962526"/>
            <a:ext cx="7467600" cy="54142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Initiation</a:t>
            </a:r>
          </a:p>
          <a:p>
            <a:pPr lvl="1"/>
            <a:r>
              <a:rPr lang="en-US" dirty="0" smtClean="0"/>
              <a:t>Where should the counter begin? </a:t>
            </a:r>
          </a:p>
          <a:p>
            <a:endParaRPr lang="en-US" dirty="0"/>
          </a:p>
          <a:p>
            <a:r>
              <a:rPr lang="en-US" dirty="0" smtClean="0"/>
              <a:t>Condition</a:t>
            </a:r>
          </a:p>
          <a:p>
            <a:pPr lvl="1"/>
            <a:r>
              <a:rPr lang="en-US" dirty="0" smtClean="0"/>
              <a:t>What should I be checking the counter against?</a:t>
            </a:r>
          </a:p>
          <a:p>
            <a:pPr lvl="1"/>
            <a:r>
              <a:rPr lang="en-US" dirty="0" smtClean="0"/>
              <a:t>When counter break the condition, the loop stops</a:t>
            </a:r>
          </a:p>
          <a:p>
            <a:pPr lvl="1"/>
            <a:r>
              <a:rPr lang="en-US" dirty="0" smtClean="0"/>
              <a:t>Escape route</a:t>
            </a:r>
          </a:p>
          <a:p>
            <a:endParaRPr lang="en-US" dirty="0"/>
          </a:p>
          <a:p>
            <a:r>
              <a:rPr lang="en-US" dirty="0" smtClean="0"/>
              <a:t>Update</a:t>
            </a:r>
          </a:p>
          <a:p>
            <a:pPr lvl="1"/>
            <a:r>
              <a:rPr lang="en-US" dirty="0" smtClean="0"/>
              <a:t>How should the counter change with each loop?</a:t>
            </a:r>
          </a:p>
          <a:p>
            <a:endParaRPr lang="en-US" dirty="0"/>
          </a:p>
          <a:p>
            <a:r>
              <a:rPr lang="en-US" dirty="0" smtClean="0"/>
              <a:t>Statements</a:t>
            </a:r>
          </a:p>
          <a:p>
            <a:pPr lvl="1"/>
            <a:r>
              <a:rPr lang="en-US" dirty="0" smtClean="0"/>
              <a:t>What should happen each time the loop executes?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5280" y="-87198"/>
            <a:ext cx="8041440" cy="1442674"/>
          </a:xfrm>
        </p:spPr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365248" y="1224795"/>
            <a:ext cx="3017520" cy="542395"/>
          </a:xfrm>
        </p:spPr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15091" y="1224795"/>
            <a:ext cx="3014708" cy="542394"/>
          </a:xfrm>
        </p:spPr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2178655" y="2016481"/>
            <a:ext cx="4085095" cy="397283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for (initiation; condition</a:t>
            </a:r>
            <a:r>
              <a:rPr lang="en-US" dirty="0"/>
              <a:t>;</a:t>
            </a:r>
            <a:r>
              <a:rPr lang="en-US" dirty="0" smtClean="0"/>
              <a:t> update) {</a:t>
            </a:r>
          </a:p>
          <a:p>
            <a:pPr marL="0" indent="0">
              <a:buNone/>
            </a:pPr>
            <a:r>
              <a:rPr lang="en-US" dirty="0" smtClean="0"/>
              <a:t>//statements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&lt;10;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Serial.println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7171600" y="2016482"/>
            <a:ext cx="2945121" cy="425556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initiation;</a:t>
            </a:r>
          </a:p>
          <a:p>
            <a:pPr marL="0" indent="0">
              <a:buNone/>
            </a:pPr>
            <a:r>
              <a:rPr lang="en-US" dirty="0" smtClean="0"/>
              <a:t>while (condition) {</a:t>
            </a:r>
          </a:p>
          <a:p>
            <a:pPr marL="0" indent="0">
              <a:buNone/>
            </a:pPr>
            <a:r>
              <a:rPr lang="en-US" dirty="0" smtClean="0"/>
              <a:t>//statements;</a:t>
            </a:r>
          </a:p>
          <a:p>
            <a:pPr marL="0" indent="0">
              <a:buNone/>
            </a:pPr>
            <a:r>
              <a:rPr lang="en-US" dirty="0" smtClean="0"/>
              <a:t>update;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=0;</a:t>
            </a:r>
          </a:p>
          <a:p>
            <a:pPr marL="0" indent="0">
              <a:buNone/>
            </a:pPr>
            <a:r>
              <a:rPr lang="en-US" dirty="0" smtClean="0"/>
              <a:t>while (</a:t>
            </a:r>
            <a:r>
              <a:rPr lang="en-US" dirty="0" err="1" smtClean="0"/>
              <a:t>i</a:t>
            </a:r>
            <a:r>
              <a:rPr lang="en-US" dirty="0" smtClean="0"/>
              <a:t>&lt;10)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Serial.println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++;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1928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979DD7-BF98-4357-9499-F8A9BF4DCF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4BC97B-822D-4D20-A62F-B029FB9BD912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BB66DF-9CE7-4871-B5D3-F4E3B0CA3C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403</Words>
  <Application>Microsoft Office PowerPoint</Application>
  <PresentationFormat>Widescreen</PresentationFormat>
  <Paragraphs>127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</vt:lpstr>
      <vt:lpstr>Wingdings</vt:lpstr>
      <vt:lpstr>Office Theme</vt:lpstr>
      <vt:lpstr>Warm-up</vt:lpstr>
      <vt:lpstr>Announcements </vt:lpstr>
      <vt:lpstr>Today…</vt:lpstr>
      <vt:lpstr>Variables</vt:lpstr>
      <vt:lpstr>Example #1</vt:lpstr>
      <vt:lpstr>Example #2</vt:lpstr>
      <vt:lpstr>Loops</vt:lpstr>
      <vt:lpstr>Pieces of the Loop</vt:lpstr>
      <vt:lpstr>Loops</vt:lpstr>
      <vt:lpstr>Example #3</vt:lpstr>
      <vt:lpstr>PowerPoint Presentation</vt:lpstr>
      <vt:lpstr>Project #2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Rendon, Isiana</dc:creator>
  <cp:lastModifiedBy>Rendon, Isiana</cp:lastModifiedBy>
  <cp:revision>4</cp:revision>
  <dcterms:created xsi:type="dcterms:W3CDTF">2014-09-17T14:40:46Z</dcterms:created>
  <dcterms:modified xsi:type="dcterms:W3CDTF">2014-09-18T13:59:53Z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  <property fmtid="{D5CDD505-2E9C-101B-9397-08002B2CF9AE}" pid="3" name="IsMyDocuments">
    <vt:bool>true</vt:bool>
  </property>
</Properties>
</file>