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356" r:id="rId5"/>
    <p:sldId id="357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58" r:id="rId16"/>
    <p:sldId id="360" r:id="rId17"/>
    <p:sldId id="362" r:id="rId18"/>
    <p:sldId id="363" r:id="rId19"/>
    <p:sldId id="364" r:id="rId20"/>
    <p:sldId id="365" r:id="rId21"/>
    <p:sldId id="311" r:id="rId22"/>
    <p:sldId id="312" r:id="rId23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FBCF15BE-05B1-4422-AA27-309B378A1AF6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27F9E189-16DF-4D22-AF34-18BA0CBA3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E18B607F-E0F3-674E-A299-43914A6750E4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6603C520-AC34-424A-BF5C-B013705F9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6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 OF ARDUINO UNO</a:t>
            </a:r>
            <a:r>
              <a:rPr lang="en-US" baseline="0" dirty="0" smtClean="0"/>
              <a:t> LED LOCATION AND PIN 13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3C520-AC34-424A-BF5C-B013705F97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5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breadboard power rails?</a:t>
            </a:r>
          </a:p>
          <a:p>
            <a:endParaRPr lang="en-US" dirty="0"/>
          </a:p>
          <a:p>
            <a:r>
              <a:rPr lang="en-US" dirty="0" smtClean="0"/>
              <a:t>Are rows connected across the middle divide on a breadboard? </a:t>
            </a:r>
          </a:p>
          <a:p>
            <a:endParaRPr lang="en-US" dirty="0"/>
          </a:p>
          <a:p>
            <a:r>
              <a:rPr lang="en-US" dirty="0" smtClean="0"/>
              <a:t>Check your grades. If you have a zero you are missing that grade. </a:t>
            </a:r>
            <a:r>
              <a:rPr lang="en-US" dirty="0" smtClean="0"/>
              <a:t>Som</a:t>
            </a:r>
            <a:r>
              <a:rPr lang="en-US" dirty="0" smtClean="0"/>
              <a:t>e of you walked out with your quiz on Friday!</a:t>
            </a:r>
          </a:p>
          <a:p>
            <a:r>
              <a:rPr lang="en-US" dirty="0" smtClean="0"/>
              <a:t>Download </a:t>
            </a:r>
            <a:r>
              <a:rPr lang="en-US" dirty="0" err="1" smtClean="0"/>
              <a:t>Arduino</a:t>
            </a:r>
            <a:r>
              <a:rPr lang="en-US" dirty="0" smtClean="0"/>
              <a:t> software if you don’t already have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6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and Upload the Code</a:t>
            </a:r>
            <a:endParaRPr lang="en-US" dirty="0"/>
          </a:p>
        </p:txBody>
      </p:sp>
      <p:pic>
        <p:nvPicPr>
          <p:cNvPr id="4" name="Content Placeholder 3" descr="Screen Shot 2013-07-15 at 10.05.38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9197" r="63035" b="32296"/>
          <a:stretch/>
        </p:blipFill>
        <p:spPr>
          <a:xfrm>
            <a:off x="2935372" y="1630948"/>
            <a:ext cx="5427578" cy="4714864"/>
          </a:xfrm>
        </p:spPr>
      </p:pic>
      <p:sp>
        <p:nvSpPr>
          <p:cNvPr id="5" name="Rounded Rectangle 4"/>
          <p:cNvSpPr/>
          <p:nvPr/>
        </p:nvSpPr>
        <p:spPr>
          <a:xfrm>
            <a:off x="2900944" y="1604212"/>
            <a:ext cx="735264" cy="37431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32000" y="1978526"/>
            <a:ext cx="868944" cy="1323474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4526" y="3302000"/>
            <a:ext cx="1911685" cy="178510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Checkmark: Verify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Arrow: Verify AND Upload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4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 the blinking frequency by changing the delay time</a:t>
            </a:r>
          </a:p>
          <a:p>
            <a:pPr lvl="1"/>
            <a:r>
              <a:rPr lang="en-US" dirty="0" smtClean="0"/>
              <a:t>3 seconds on and off</a:t>
            </a:r>
          </a:p>
          <a:p>
            <a:pPr lvl="1"/>
            <a:r>
              <a:rPr lang="en-US" dirty="0" smtClean="0"/>
              <a:t>500 milliseconds on and off</a:t>
            </a:r>
          </a:p>
          <a:p>
            <a:pPr lvl="1"/>
            <a:r>
              <a:rPr lang="en-US" dirty="0" smtClean="0"/>
              <a:t>2 seconds on, 1 second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6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Diagram</a:t>
            </a:r>
            <a:endParaRPr lang="en-US" dirty="0"/>
          </a:p>
        </p:txBody>
      </p:sp>
      <p:pic>
        <p:nvPicPr>
          <p:cNvPr id="5" name="Picture 4" descr="583px-LED_circuit.s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49" y="1848034"/>
            <a:ext cx="5419511" cy="43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0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LED Circuit</a:t>
            </a:r>
            <a:endParaRPr lang="en-US" dirty="0"/>
          </a:p>
        </p:txBody>
      </p:sp>
      <p:pic>
        <p:nvPicPr>
          <p:cNvPr id="5" name="Picture 4" descr="imgr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11032" b="12384"/>
          <a:stretch/>
        </p:blipFill>
        <p:spPr>
          <a:xfrm>
            <a:off x="355600" y="3739848"/>
            <a:ext cx="3708400" cy="2356152"/>
          </a:xfrm>
          <a:prstGeom prst="rect">
            <a:avLst/>
          </a:prstGeom>
        </p:spPr>
      </p:pic>
      <p:pic>
        <p:nvPicPr>
          <p:cNvPr id="6" name="Picture 5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0" y="1730336"/>
            <a:ext cx="4210050" cy="36036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82763" y="4140200"/>
            <a:ext cx="558800" cy="2159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1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Diodes and LED’s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Diodes restrict current direction</a:t>
            </a:r>
          </a:p>
          <a:p>
            <a:r>
              <a:rPr lang="en-US" dirty="0" smtClean="0"/>
              <a:t>Only let it flow in one direction</a:t>
            </a:r>
          </a:p>
          <a:p>
            <a:pPr lvl="1"/>
            <a:r>
              <a:rPr lang="en-US" dirty="0" smtClean="0"/>
              <a:t>Commonly used in safety circuits, charging circuits, or in very complex circuits</a:t>
            </a:r>
          </a:p>
          <a:p>
            <a:endParaRPr lang="en-US" dirty="0"/>
          </a:p>
          <a:p>
            <a:r>
              <a:rPr lang="en-US" dirty="0" smtClean="0"/>
              <a:t>LEDs (Light Emitting Diodes)</a:t>
            </a:r>
          </a:p>
          <a:p>
            <a:pPr lvl="1"/>
            <a:r>
              <a:rPr lang="en-US" dirty="0" smtClean="0"/>
              <a:t>Diodes that emit light when current passes through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8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Diodes and LEDs</a:t>
            </a:r>
            <a:endParaRPr lang="en-US" dirty="0"/>
          </a:p>
        </p:txBody>
      </p:sp>
      <p:pic>
        <p:nvPicPr>
          <p:cNvPr id="4" name="Picture 3" descr="imgre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73" y="1818805"/>
            <a:ext cx="2830011" cy="1883244"/>
          </a:xfrm>
          <a:prstGeom prst="rect">
            <a:avLst/>
          </a:prstGeom>
        </p:spPr>
      </p:pic>
      <p:pic>
        <p:nvPicPr>
          <p:cNvPr id="5" name="Picture 4" descr="imgres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827" y="1661692"/>
            <a:ext cx="2091489" cy="2138595"/>
          </a:xfrm>
          <a:prstGeom prst="rect">
            <a:avLst/>
          </a:prstGeom>
        </p:spPr>
      </p:pic>
      <p:pic>
        <p:nvPicPr>
          <p:cNvPr id="6" name="Picture 5" descr="imgr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1" y="4267652"/>
            <a:ext cx="3150853" cy="1890512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4384515"/>
            <a:ext cx="2706436" cy="14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31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Anodes and Cathodes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Diodes and LEDs are direction-dependent</a:t>
            </a:r>
          </a:p>
          <a:p>
            <a:pPr lvl="1"/>
            <a:r>
              <a:rPr lang="en-US" dirty="0" smtClean="0"/>
              <a:t>There is a RIGHT way and a WRONG way to install them</a:t>
            </a:r>
          </a:p>
          <a:p>
            <a:endParaRPr lang="en-US" dirty="0"/>
          </a:p>
          <a:p>
            <a:r>
              <a:rPr lang="en-US" dirty="0" smtClean="0"/>
              <a:t>Electrons ENTER at the ANODE</a:t>
            </a:r>
          </a:p>
          <a:p>
            <a:r>
              <a:rPr lang="en-US" dirty="0" smtClean="0"/>
              <a:t>Electrons LEAVE at the CATHODE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69" y="4812632"/>
            <a:ext cx="3829658" cy="16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97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and Cathode - LEDs</a:t>
            </a:r>
            <a:endParaRPr lang="en-US" dirty="0"/>
          </a:p>
        </p:txBody>
      </p:sp>
      <p:pic>
        <p:nvPicPr>
          <p:cNvPr id="4" name="Picture 3" descr="imgre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6" y="1898649"/>
            <a:ext cx="6449929" cy="41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4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#0</a:t>
            </a:r>
            <a:endParaRPr lang="en-US" dirty="0"/>
          </a:p>
        </p:txBody>
      </p:sp>
      <p:pic>
        <p:nvPicPr>
          <p:cNvPr id="4" name="Picture 3" descr="ExampleCircuit_sc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95" y="484077"/>
            <a:ext cx="5102726" cy="59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5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#0</a:t>
            </a:r>
            <a:endParaRPr lang="en-US" dirty="0"/>
          </a:p>
        </p:txBody>
      </p:sp>
      <p:pic>
        <p:nvPicPr>
          <p:cNvPr id="4" name="Picture 3" descr="led13b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1559072"/>
            <a:ext cx="7314004" cy="48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9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breadboard power rails?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Vertical rows meant for distributing voltage across the entire breadboard for easy access at any point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Are rows connected across the middle divide on a breadboard?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No. Nothing is connected across the middle divide. Wire must be used to bridge rows on either side of a breadboard.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6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Code – “Blink( )”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Equivalent to “Hello world” for the </a:t>
            </a:r>
            <a:r>
              <a:rPr lang="en-US" dirty="0" err="1" smtClean="0"/>
              <a:t>Arduino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Open up a new sketch. </a:t>
            </a:r>
          </a:p>
          <a:p>
            <a:endParaRPr lang="en-US" dirty="0"/>
          </a:p>
          <a:p>
            <a:r>
              <a:rPr lang="en-US" dirty="0" smtClean="0"/>
              <a:t>We’re going to use the built-in LED on the </a:t>
            </a:r>
            <a:r>
              <a:rPr lang="en-US" dirty="0" err="1" smtClean="0"/>
              <a:t>Arduino</a:t>
            </a:r>
            <a:r>
              <a:rPr lang="en-US" dirty="0" smtClean="0"/>
              <a:t> board. </a:t>
            </a:r>
          </a:p>
          <a:p>
            <a:r>
              <a:rPr lang="en-US" dirty="0" smtClean="0"/>
              <a:t>It is internally connected to pin 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90842"/>
            <a:ext cx="7583487" cy="47056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step of any </a:t>
            </a:r>
            <a:r>
              <a:rPr lang="en-US" dirty="0" err="1" smtClean="0"/>
              <a:t>Arduino</a:t>
            </a:r>
            <a:r>
              <a:rPr lang="en-US" dirty="0" smtClean="0"/>
              <a:t> code is to establish whether your pins are input or output</a:t>
            </a:r>
          </a:p>
          <a:p>
            <a:endParaRPr lang="en-US" dirty="0"/>
          </a:p>
          <a:p>
            <a:r>
              <a:rPr lang="en-US" dirty="0" smtClean="0"/>
              <a:t>Input </a:t>
            </a:r>
            <a:r>
              <a:rPr lang="en-US" dirty="0" smtClean="0">
                <a:sym typeface="Wingdings"/>
              </a:rPr>
              <a:t> Information is going INTO the </a:t>
            </a:r>
            <a:r>
              <a:rPr lang="en-US" dirty="0" err="1" smtClean="0">
                <a:sym typeface="Wingdings"/>
              </a:rPr>
              <a:t>Arduino</a:t>
            </a:r>
            <a:r>
              <a:rPr lang="en-US" dirty="0" smtClean="0">
                <a:sym typeface="Wingdings"/>
              </a:rPr>
              <a:t> from the outside world (ex, sensors, buttons)</a:t>
            </a:r>
          </a:p>
          <a:p>
            <a:r>
              <a:rPr lang="en-US" dirty="0" smtClean="0">
                <a:sym typeface="Wingdings"/>
              </a:rPr>
              <a:t>Output  Information is going OUT from the </a:t>
            </a:r>
            <a:r>
              <a:rPr lang="en-US" dirty="0" err="1" smtClean="0">
                <a:sym typeface="Wingdings"/>
              </a:rPr>
              <a:t>Arduino</a:t>
            </a:r>
            <a:r>
              <a:rPr lang="en-US" dirty="0" smtClean="0">
                <a:sym typeface="Wingdings"/>
              </a:rPr>
              <a:t> to trigger a response in the hardware (ex, turning on a buzzer or a motor)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Is pin 13 INPUT or OUTPUT?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9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 the following code to your sketch: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latin typeface="Courier"/>
                <a:cs typeface="Courier"/>
              </a:rPr>
              <a:t>	void setup( ) {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pinMode</a:t>
            </a:r>
            <a:r>
              <a:rPr lang="en-US" b="1" dirty="0" smtClean="0">
                <a:latin typeface="Courier"/>
                <a:cs typeface="Courier"/>
              </a:rPr>
              <a:t>(13,OUTPUT);</a:t>
            </a:r>
          </a:p>
          <a:p>
            <a:pPr marL="0" indent="0">
              <a:buNone/>
            </a:pPr>
            <a:r>
              <a:rPr lang="en-US" b="1" dirty="0" smtClean="0">
                <a:latin typeface="Courier"/>
                <a:cs typeface="Courier"/>
              </a:rPr>
              <a:t>	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lets the </a:t>
            </a:r>
            <a:r>
              <a:rPr lang="en-US" dirty="0" err="1" smtClean="0"/>
              <a:t>Arduino</a:t>
            </a:r>
            <a:r>
              <a:rPr lang="en-US" dirty="0" smtClean="0"/>
              <a:t> know that pin 13 is output</a:t>
            </a:r>
            <a:endParaRPr lang="en-US" dirty="0"/>
          </a:p>
          <a:p>
            <a:pPr marL="0" indent="0">
              <a:buNone/>
            </a:pPr>
            <a:endParaRPr lang="en-US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8828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828800"/>
            <a:ext cx="7940842" cy="44677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want to blink the built-in LED</a:t>
            </a:r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Turn on the LED</a:t>
            </a:r>
          </a:p>
          <a:p>
            <a:pPr lvl="1"/>
            <a:r>
              <a:rPr lang="en-US" dirty="0" smtClean="0"/>
              <a:t>Wait 1 second</a:t>
            </a:r>
          </a:p>
          <a:p>
            <a:pPr lvl="1"/>
            <a:r>
              <a:rPr lang="en-US" dirty="0" smtClean="0"/>
              <a:t>Turn off the LED</a:t>
            </a:r>
          </a:p>
          <a:p>
            <a:pPr lvl="1"/>
            <a:r>
              <a:rPr lang="en-US" dirty="0" smtClean="0"/>
              <a:t>Wait 1 second</a:t>
            </a:r>
          </a:p>
          <a:p>
            <a:pPr lvl="1"/>
            <a:r>
              <a:rPr lang="en-US" dirty="0" smtClean="0"/>
              <a:t>Repeat</a:t>
            </a:r>
          </a:p>
          <a:p>
            <a:endParaRPr lang="en-US" dirty="0"/>
          </a:p>
          <a:p>
            <a:r>
              <a:rPr lang="en-US" dirty="0" err="1" smtClean="0"/>
              <a:t>digitalWrite</a:t>
            </a:r>
            <a:r>
              <a:rPr lang="en-US" dirty="0" smtClean="0"/>
              <a:t>( ) – used to turn a pin HIGH or LOW (on or off)</a:t>
            </a:r>
          </a:p>
          <a:p>
            <a:r>
              <a:rPr lang="en-US" dirty="0" smtClean="0"/>
              <a:t>delay( ) – used to make the </a:t>
            </a:r>
            <a:r>
              <a:rPr lang="en-US" dirty="0" err="1" smtClean="0"/>
              <a:t>Arduino</a:t>
            </a:r>
            <a:r>
              <a:rPr lang="en-US" dirty="0" smtClean="0"/>
              <a:t> wait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2575" lvl="1" indent="0">
              <a:buNone/>
            </a:pPr>
            <a:r>
              <a:rPr lang="en-US" sz="2600" dirty="0"/>
              <a:t>Turn on the LED</a:t>
            </a:r>
          </a:p>
          <a:p>
            <a:pPr marL="282575" lvl="1" indent="0">
              <a:buNone/>
            </a:pPr>
            <a:r>
              <a:rPr lang="en-US" sz="2600" dirty="0"/>
              <a:t>Wait 1 second</a:t>
            </a:r>
          </a:p>
          <a:p>
            <a:pPr marL="282575" lvl="1" indent="0">
              <a:buNone/>
            </a:pPr>
            <a:r>
              <a:rPr lang="en-US" sz="2600" dirty="0"/>
              <a:t>Turn off the LED</a:t>
            </a:r>
          </a:p>
          <a:p>
            <a:pPr marL="282575" lvl="1" indent="0">
              <a:buNone/>
            </a:pPr>
            <a:r>
              <a:rPr lang="en-US" sz="2600" dirty="0"/>
              <a:t>Wait 1 second</a:t>
            </a:r>
          </a:p>
          <a:p>
            <a:pPr marL="282575" lvl="1" indent="0">
              <a:buNone/>
            </a:pPr>
            <a:r>
              <a:rPr lang="en-US" sz="2600" dirty="0"/>
              <a:t>Repeat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997492" cy="3686175"/>
          </a:xfrm>
        </p:spPr>
        <p:txBody>
          <a:bodyPr>
            <a:normAutofit/>
          </a:bodyPr>
          <a:lstStyle/>
          <a:p>
            <a:pPr marL="0" indent="-12700">
              <a:buNone/>
            </a:pPr>
            <a:r>
              <a:rPr lang="en-US" b="1" dirty="0" smtClean="0">
                <a:cs typeface="Courier"/>
              </a:rPr>
              <a:t>void loop( ) {</a:t>
            </a:r>
          </a:p>
          <a:p>
            <a:pPr marL="0" indent="-12700">
              <a:buNone/>
            </a:pPr>
            <a:r>
              <a:rPr lang="en-US" b="1" dirty="0">
                <a:cs typeface="Courier"/>
              </a:rPr>
              <a:t>	</a:t>
            </a:r>
            <a:r>
              <a:rPr lang="en-US" b="1" dirty="0" err="1" smtClean="0">
                <a:cs typeface="Courier"/>
              </a:rPr>
              <a:t>digitalWrite</a:t>
            </a:r>
            <a:r>
              <a:rPr lang="en-US" b="1" dirty="0" smtClean="0">
                <a:cs typeface="Courier"/>
              </a:rPr>
              <a:t>(13, HIGH);</a:t>
            </a:r>
          </a:p>
          <a:p>
            <a:pPr marL="0" indent="-12700">
              <a:buNone/>
            </a:pPr>
            <a:r>
              <a:rPr lang="en-US" b="1" dirty="0">
                <a:cs typeface="Courier"/>
              </a:rPr>
              <a:t>	</a:t>
            </a:r>
            <a:r>
              <a:rPr lang="en-US" b="1" dirty="0" smtClean="0">
                <a:cs typeface="Courier"/>
              </a:rPr>
              <a:t>delay(1000);</a:t>
            </a:r>
          </a:p>
          <a:p>
            <a:pPr marL="0" indent="-12700">
              <a:buNone/>
            </a:pPr>
            <a:r>
              <a:rPr lang="en-US" b="1" dirty="0">
                <a:cs typeface="Courier"/>
              </a:rPr>
              <a:t>	</a:t>
            </a:r>
            <a:r>
              <a:rPr lang="en-US" b="1" dirty="0" err="1" smtClean="0">
                <a:cs typeface="Courier"/>
              </a:rPr>
              <a:t>digitalWrite</a:t>
            </a:r>
            <a:r>
              <a:rPr lang="en-US" b="1" dirty="0" smtClean="0">
                <a:cs typeface="Courier"/>
              </a:rPr>
              <a:t>(13, LOW);</a:t>
            </a:r>
          </a:p>
          <a:p>
            <a:pPr marL="0" indent="-12700">
              <a:buNone/>
            </a:pPr>
            <a:r>
              <a:rPr lang="en-US" b="1" dirty="0">
                <a:cs typeface="Courier"/>
              </a:rPr>
              <a:t>	</a:t>
            </a:r>
            <a:r>
              <a:rPr lang="en-US" b="1" dirty="0" smtClean="0">
                <a:cs typeface="Courier"/>
              </a:rPr>
              <a:t>delay(1000);</a:t>
            </a:r>
          </a:p>
          <a:p>
            <a:pPr marL="0" indent="-12700">
              <a:buNone/>
            </a:pPr>
            <a:r>
              <a:rPr lang="en-US" b="1" dirty="0">
                <a:cs typeface="Courier"/>
              </a:rPr>
              <a:t>}</a:t>
            </a:r>
            <a:endParaRPr lang="en-US" b="1" dirty="0" smtClean="0">
              <a:cs typeface="Courier"/>
            </a:endParaRPr>
          </a:p>
          <a:p>
            <a:pPr marL="282575" lvl="1" indent="0">
              <a:buNone/>
            </a:pPr>
            <a:endParaRPr lang="en-US" sz="2000" b="1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20517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8621" y="-141194"/>
            <a:ext cx="7583487" cy="1044388"/>
          </a:xfrm>
        </p:spPr>
        <p:txBody>
          <a:bodyPr/>
          <a:lstStyle/>
          <a:p>
            <a:r>
              <a:rPr lang="en-US" dirty="0" smtClean="0"/>
              <a:t>Complete “Blink”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0842" y="1042737"/>
            <a:ext cx="8809789" cy="58152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//Turns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on an LED on for one second, then off for one second, repeatedly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/ the setup routine runs once when you press reset: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>
                <a:solidFill>
                  <a:schemeClr val="tx1"/>
                </a:solidFill>
                <a:latin typeface="Courier"/>
                <a:cs typeface="Courier"/>
              </a:rPr>
              <a:t>void setup() {            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// initialize the digital pin as an output.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"/>
                <a:cs typeface="Courier"/>
              </a:rPr>
              <a:t>pinMode</a:t>
            </a:r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(13, OUTPUT);   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solidFill>
                  <a:srgbClr val="D9D9D9"/>
                </a:solidFill>
              </a:rPr>
              <a:t>/</a:t>
            </a:r>
            <a:r>
              <a:rPr lang="en-US" dirty="0">
                <a:solidFill>
                  <a:srgbClr val="D9D9D9"/>
                </a:solidFill>
              </a:rPr>
              <a:t>/ the loop routine runs over and over again forever: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void loop()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"/>
                <a:cs typeface="Courier"/>
              </a:rPr>
              <a:t>digitalWrite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(13, </a:t>
            </a:r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HIGH);</a:t>
            </a: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dirty="0">
                <a:solidFill>
                  <a:srgbClr val="D9D9D9"/>
                </a:solidFill>
              </a:rPr>
              <a:t>// turn the LED </a:t>
            </a:r>
            <a:r>
              <a:rPr lang="en-US" dirty="0" smtClean="0">
                <a:solidFill>
                  <a:srgbClr val="D9D9D9"/>
                </a:solidFill>
              </a:rPr>
              <a:t>on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delay</a:t>
            </a:r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(1000);               </a:t>
            </a:r>
            <a:r>
              <a:rPr lang="en-US" dirty="0">
                <a:solidFill>
                  <a:srgbClr val="D9D9D9"/>
                </a:solidFill>
              </a:rPr>
              <a:t>// wait for a second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"/>
                <a:cs typeface="Courier"/>
              </a:rPr>
              <a:t>digitalWrite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(13, </a:t>
            </a:r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LOW);    </a:t>
            </a:r>
            <a:r>
              <a:rPr lang="en-US" dirty="0">
                <a:solidFill>
                  <a:srgbClr val="D9D9D9"/>
                </a:solidFill>
              </a:rPr>
              <a:t>// turn the LED </a:t>
            </a:r>
            <a:r>
              <a:rPr lang="en-US" dirty="0" smtClean="0">
                <a:solidFill>
                  <a:srgbClr val="D9D9D9"/>
                </a:solidFill>
              </a:rPr>
              <a:t>off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delay</a:t>
            </a:r>
            <a:r>
              <a:rPr lang="en-US" b="1" dirty="0">
                <a:solidFill>
                  <a:srgbClr val="000000"/>
                </a:solidFill>
                <a:latin typeface="Courier"/>
                <a:cs typeface="Courier"/>
              </a:rPr>
              <a:t>(1000);               </a:t>
            </a:r>
            <a:r>
              <a:rPr lang="en-US" dirty="0">
                <a:solidFill>
                  <a:srgbClr val="D9D9D9"/>
                </a:solidFill>
              </a:rPr>
              <a:t>// wait for a second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2519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and Initialize the </a:t>
            </a:r>
            <a:r>
              <a:rPr lang="en-US" dirty="0" err="1" smtClean="0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the </a:t>
            </a:r>
            <a:r>
              <a:rPr lang="en-US" dirty="0" err="1" smtClean="0"/>
              <a:t>Arduino</a:t>
            </a:r>
            <a:r>
              <a:rPr lang="en-US" dirty="0" smtClean="0"/>
              <a:t> is plugged into the computer via the USB drive</a:t>
            </a:r>
          </a:p>
          <a:p>
            <a:r>
              <a:rPr lang="en-US" dirty="0" smtClean="0"/>
              <a:t>Make sure the </a:t>
            </a:r>
            <a:r>
              <a:rPr lang="en-US" dirty="0" err="1" smtClean="0"/>
              <a:t>Arduino</a:t>
            </a:r>
            <a:r>
              <a:rPr lang="en-US" dirty="0" smtClean="0"/>
              <a:t> UNO is selected as the board type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4" y="3493734"/>
            <a:ext cx="7708706" cy="697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523601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C7813A2591B438E45E8E456369061" ma:contentTypeVersion="0" ma:contentTypeDescription="Create a new document." ma:contentTypeScope="" ma:versionID="99fabe810085a784ff8506897647ada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8edeafe848d6b3be84975981de33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0D1C12-2E91-4EF9-9F8D-EE3AEFDE7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0F40D4-F778-40A1-980B-FBAFA4137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D5AB0D-0726-4EE6-9DDB-8BB6003A7A32}">
  <ds:schemaRefs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4659</TotalTime>
  <Words>593</Words>
  <Application>Microsoft Office PowerPoint</Application>
  <PresentationFormat>On-screen Show (4:3)</PresentationFormat>
  <Paragraphs>107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Courier</vt:lpstr>
      <vt:lpstr>Trebuchet MS</vt:lpstr>
      <vt:lpstr>Wingdings</vt:lpstr>
      <vt:lpstr>Wingdings 2</vt:lpstr>
      <vt:lpstr>Revolution</vt:lpstr>
      <vt:lpstr>Warm-Up</vt:lpstr>
      <vt:lpstr>Warm-Up</vt:lpstr>
      <vt:lpstr>First Code – “Blink( )”</vt:lpstr>
      <vt:lpstr>Setup</vt:lpstr>
      <vt:lpstr>Setup</vt:lpstr>
      <vt:lpstr>The Action</vt:lpstr>
      <vt:lpstr>The Action</vt:lpstr>
      <vt:lpstr>Complete “Blink” Code</vt:lpstr>
      <vt:lpstr>Connect and Initialize the Arduino</vt:lpstr>
      <vt:lpstr>Verify and Upload the Code</vt:lpstr>
      <vt:lpstr>Your Turn!</vt:lpstr>
      <vt:lpstr>Circuit Diagram</vt:lpstr>
      <vt:lpstr>Simple LED Circuit</vt:lpstr>
      <vt:lpstr>Diodes and LED’s</vt:lpstr>
      <vt:lpstr>Diodes and LEDs</vt:lpstr>
      <vt:lpstr>Anodes and Cathodes</vt:lpstr>
      <vt:lpstr>Anode and Cathode - LEDs</vt:lpstr>
      <vt:lpstr>Project #0</vt:lpstr>
      <vt:lpstr>Project #0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Embedded Programming</dc:title>
  <dc:creator>Rachel Alexander</dc:creator>
  <cp:lastModifiedBy>Rendon, Isiana</cp:lastModifiedBy>
  <cp:revision>167</cp:revision>
  <dcterms:created xsi:type="dcterms:W3CDTF">2013-07-15T17:50:45Z</dcterms:created>
  <dcterms:modified xsi:type="dcterms:W3CDTF">2014-09-15T14:04:06Z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0x010100CFAC7813A2591B438E45E8E456369061</vt:lpwstr>
  </property>
  <property fmtid="{D5CDD505-2E9C-101B-9397-08002B2CF9AE}" pid="3" name="IsMyDocuments">
    <vt:bool>true</vt:bool>
  </property>
</Properties>
</file>